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09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H="1">
            <a:off x="7406640" y="548640"/>
            <a:ext cx="1737360" cy="1920240"/>
          </a:xfrm>
          <a:prstGeom prst="line">
            <a:avLst/>
          </a:prstGeom>
          <a:noFill/>
          <a:ln w="9525">
            <a:solidFill>
              <a:srgbClr val="073A8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flipH="1" flipV="1">
            <a:off x="7406640" y="2468880"/>
            <a:ext cx="1737360" cy="2103120"/>
          </a:xfrm>
          <a:prstGeom prst="line">
            <a:avLst/>
          </a:prstGeom>
          <a:noFill/>
          <a:ln w="9525">
            <a:solidFill>
              <a:srgbClr val="073A8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852160" y="0"/>
            <a:ext cx="1554480" cy="2468880"/>
          </a:xfrm>
          <a:prstGeom prst="line">
            <a:avLst/>
          </a:prstGeom>
          <a:noFill/>
          <a:ln w="9525">
            <a:solidFill>
              <a:srgbClr val="073A8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flipV="1">
            <a:off x="6309360" y="2468880"/>
            <a:ext cx="1097280" cy="2674620"/>
          </a:xfrm>
          <a:prstGeom prst="line">
            <a:avLst/>
          </a:prstGeom>
          <a:noFill/>
          <a:ln w="9525">
            <a:solidFill>
              <a:srgbClr val="073A8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 flipH="1">
            <a:off x="7406640" y="2468880"/>
            <a:ext cx="1737360" cy="0"/>
          </a:xfrm>
          <a:prstGeom prst="line">
            <a:avLst/>
          </a:prstGeom>
          <a:noFill/>
          <a:ln w="9525">
            <a:solidFill>
              <a:srgbClr val="073A8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242048" y="2304288"/>
            <a:ext cx="329184" cy="329184"/>
          </a:xfrm>
          <a:prstGeom prst="ellipse">
            <a:avLst/>
          </a:prstGeom>
          <a:solidFill>
            <a:srgbClr val="060912"/>
          </a:solidFill>
          <a:ln w="12700">
            <a:solidFill>
              <a:srgbClr val="0B5FD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342632" y="2404872"/>
            <a:ext cx="128016" cy="128016"/>
          </a:xfrm>
          <a:prstGeom prst="ellipse">
            <a:avLst/>
          </a:prstGeom>
          <a:solidFill>
            <a:srgbClr val="E8B53A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5029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400" kern="0" dirty="0">
                <a:solidFill>
                  <a:srgbClr val="8FA3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MONIEPOINT × GROWTHHIVE · PRODUCT MARKETING CONCEPT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48640" y="1417320"/>
            <a:ext cx="80467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200"/>
              </a:lnSpc>
              <a:buNone/>
            </a:pPr>
            <a:r>
              <a:rPr lang="en-US" sz="4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Moniepoint is
</a:t>
            </a:r>
            <a:pPr indent="0" marL="0">
              <a:lnSpc>
                <a:spcPts val="5200"/>
              </a:lnSpc>
              <a:buNone/>
            </a:pPr>
            <a:r>
              <a:rPr lang="en-US" sz="4600" i="1" dirty="0">
                <a:solidFill>
                  <a:srgbClr val="E8B5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middle point.</a:t>
            </a:r>
            <a:endParaRPr lang="en-US" sz="4600" dirty="0"/>
          </a:p>
        </p:txBody>
      </p:sp>
      <p:sp>
        <p:nvSpPr>
          <p:cNvPr id="11" name="Text 9"/>
          <p:cNvSpPr/>
          <p:nvPr/>
        </p:nvSpPr>
        <p:spPr>
          <a:xfrm>
            <a:off x="548640" y="3383280"/>
            <a:ext cx="6035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B9C6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naira that moves through a Nigerian business passes through somewhere.</a:t>
            </a:r>
            <a:endParaRPr lang="en-US" sz="1250" dirty="0"/>
          </a:p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B9C6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campaign built on the role — not the feature list.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434340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5C6E9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SPECULATIVE CONCEPT · NOT A COMMISSIONED ENGAGEMENT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955280" y="475488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FA3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/ 09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48640" y="4754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8FA3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GROWTHHIVE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— THE PROBLEM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822960"/>
            <a:ext cx="8046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400"/>
              </a:lnSpc>
              <a:buNone/>
            </a:pPr>
            <a:r>
              <a:rPr lang="en-US" sz="2800" b="1" dirty="0">
                <a:solidFill>
                  <a:srgbClr val="1220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Everyone claims the same specs.
</a:t>
            </a:r>
            <a:pPr indent="0" marL="0">
              <a:lnSpc>
                <a:spcPts val="3400"/>
              </a:lnSpc>
              <a:buNone/>
            </a:pPr>
            <a:r>
              <a:rPr lang="en-US" sz="2800" b="1" i="1" dirty="0">
                <a:solidFill>
                  <a:srgbClr val="0B5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Nobody owns a meaning.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2286000"/>
            <a:ext cx="1874520" cy="77724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D4DAE6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2286000"/>
            <a:ext cx="1874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 settlement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2606040" y="2286000"/>
            <a:ext cx="1874520" cy="77724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D4DAE6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606040" y="2286000"/>
            <a:ext cx="1874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 fees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663440" y="2286000"/>
            <a:ext cx="1874520" cy="77724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D4DAE6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663440" y="2286000"/>
            <a:ext cx="1874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99.9% uptime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6720840" y="2286000"/>
            <a:ext cx="1874520" cy="77724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D4DAE6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720840" y="2286000"/>
            <a:ext cx="18745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POS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3200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every fintech billboard in Lagos, simultaneously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48640" y="365760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Moniepoint's problem isn't awareness — the blue terminal is on every counter in Lagos. The problem is meaning. When every competitor claims the same features, features stop being a position. The brand with the most to say is saying what everyone else says.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7955280" y="475488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/ 09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48640" y="4754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GROWTHHIVE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812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— THE INSIGHT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80467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3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of Nigeria's everyday transactions
already pass through Moniepoint.
</a:t>
            </a:r>
            <a:pPr indent="0" marL="0">
              <a:lnSpc>
                <a:spcPts val="3300"/>
              </a:lnSpc>
              <a:buNone/>
            </a:pPr>
            <a:r>
              <a:rPr lang="en-US" sz="2500" b="1" i="1" dirty="0">
                <a:solidFill>
                  <a:srgbClr val="E8B5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That's not a feature. That's a role.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 rot="20640000">
            <a:off x="6566535" y="3463290"/>
            <a:ext cx="1314450" cy="571500"/>
          </a:xfrm>
          <a:prstGeom prst="roundRect">
            <a:avLst>
              <a:gd name="adj" fmla="val 8000"/>
            </a:avLst>
          </a:prstGeom>
          <a:solidFill>
            <a:srgbClr val="E8B53A">
              <a:alpha val="40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21120000">
            <a:off x="6566535" y="3463290"/>
            <a:ext cx="1314450" cy="571500"/>
          </a:xfrm>
          <a:prstGeom prst="roundRect">
            <a:avLst>
              <a:gd name="adj" fmla="val 8000"/>
            </a:avLst>
          </a:prstGeom>
          <a:solidFill>
            <a:srgbClr val="E8B53A">
              <a:alpha val="52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566535" y="3463290"/>
            <a:ext cx="1314450" cy="571500"/>
          </a:xfrm>
          <a:prstGeom prst="roundRect">
            <a:avLst>
              <a:gd name="adj" fmla="val 8000"/>
            </a:avLst>
          </a:prstGeom>
          <a:solidFill>
            <a:srgbClr val="E8B53A">
              <a:alpha val="64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480000">
            <a:off x="6566535" y="3463290"/>
            <a:ext cx="1314450" cy="571500"/>
          </a:xfrm>
          <a:prstGeom prst="roundRect">
            <a:avLst>
              <a:gd name="adj" fmla="val 8000"/>
            </a:avLst>
          </a:prstGeom>
          <a:solidFill>
            <a:srgbClr val="E8B53A">
              <a:alpha val="76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 rot="960000">
            <a:off x="6566535" y="3463290"/>
            <a:ext cx="1314450" cy="571500"/>
          </a:xfrm>
          <a:prstGeom prst="roundRect">
            <a:avLst>
              <a:gd name="adj" fmla="val 8000"/>
            </a:avLst>
          </a:prstGeom>
          <a:solidFill>
            <a:srgbClr val="E8B53A">
              <a:alpha val="88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098030" y="3623310"/>
            <a:ext cx="251460" cy="251460"/>
          </a:xfrm>
          <a:prstGeom prst="ellipse">
            <a:avLst/>
          </a:prstGeom>
          <a:solidFill>
            <a:srgbClr val="073A8C"/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3154680"/>
            <a:ext cx="5394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300" dirty="0">
                <a:solidFill>
                  <a:srgbClr val="B9C6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student's airtime. The trader's change. The okada fare. The shop's daily sales. Somewhere in the middle of all of it sits the same infrastructure — and only the market leader can claim the middle.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955280" y="475488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FA3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/ 09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48640" y="4754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8FA3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GROWTHHIVE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— THE POSITIONING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777240" y="1234440"/>
            <a:ext cx="7589520" cy="2286000"/>
          </a:xfrm>
          <a:prstGeom prst="roundRect">
            <a:avLst>
              <a:gd name="adj" fmla="val 3200"/>
            </a:avLst>
          </a:prstGeom>
          <a:solidFill>
            <a:srgbClr val="FFFFFF"/>
          </a:solidFill>
          <a:ln w="12700">
            <a:solidFill>
              <a:srgbClr val="D9E6F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143000" y="1508760"/>
            <a:ext cx="68580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70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the Nigerian business owner who can't afford a single failed transaction, </a:t>
            </a:r>
            <a:pPr indent="0" marL="0">
              <a:lnSpc>
                <a:spcPts val="2600"/>
              </a:lnSpc>
              <a:buNone/>
            </a:pPr>
            <a:r>
              <a:rPr lang="en-US" sz="1700" b="1" dirty="0">
                <a:solidFill>
                  <a:srgbClr val="0B5F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Moniepoint is the middle point</a:t>
            </a:r>
            <a:pPr indent="0" marL="0">
              <a:lnSpc>
                <a:spcPts val="2600"/>
              </a:lnSpc>
              <a:buNone/>
            </a:pPr>
            <a:r>
              <a:rPr lang="en-US" sz="170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— the reliable infrastructure every naira passes through, so the business never stops moving.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777240" y="384048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0B5FD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CATEGORY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777240" y="40690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infrastructure, not 'a POS company'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383280" y="384048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0B5FD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AUDIENCE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3383280" y="40690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everyday merchant at the counter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989320" y="384048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0B5FD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CLAIM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5989320" y="406908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point every transaction passes through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955280" y="475488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/ 09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48640" y="4754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GROWTHHIVE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— WHO IT'S FOR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937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220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Everyday Merchant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42062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2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“SMEs.” The person behind the counter — whose relationship with payments is existential, not aspirational. A failed transaction with a customer standing there is a lost sale, a lost customer, and a small humiliation. Every message is written to that fear and its opposite: infrastructure that simply works.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5029200" y="914400"/>
            <a:ext cx="3566160" cy="3566160"/>
          </a:xfrm>
          <a:prstGeom prst="roundRect">
            <a:avLst>
              <a:gd name="adj" fmla="val 2051"/>
            </a:avLst>
          </a:prstGeom>
          <a:solidFill>
            <a:srgbClr val="FFFFFF"/>
          </a:solidFill>
          <a:ln w="12700">
            <a:solidFill>
              <a:srgbClr val="D9E6F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349240" y="118872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0B5FD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PRIMARY PERSONA</a:t>
            </a:r>
            <a:endParaRPr lang="en-US" sz="850" dirty="0"/>
          </a:p>
        </p:txBody>
      </p:sp>
      <p:sp>
        <p:nvSpPr>
          <p:cNvPr id="7" name="Text 5"/>
          <p:cNvSpPr/>
          <p:nvPr/>
        </p:nvSpPr>
        <p:spPr>
          <a:xfrm>
            <a:off x="5349240" y="16002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B8860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WHO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355080" y="1572768"/>
            <a:ext cx="2057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Shop owner, market trader, SME operator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5349240" y="231343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B8860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JOB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355080" y="2286000"/>
            <a:ext cx="2057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 payment reliably, every time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349240" y="302666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B8860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FEAR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355080" y="2999232"/>
            <a:ext cx="2057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network failing mid-transaction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349240" y="373989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B8860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OUTCOME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355080" y="3712464"/>
            <a:ext cx="2057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0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saying “the POS is not working”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7955280" y="475488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/ 09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48640" y="4754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GROWTHHIVE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609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— THE CAMPAIGN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 the </a:t>
            </a:r>
            <a:pPr indent="0" marL="0">
              <a:buNone/>
            </a:pPr>
            <a:r>
              <a:rPr lang="en-US" sz="4000" b="1" i="1" dirty="0">
                <a:solidFill>
                  <a:srgbClr val="E8B5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₦5,000.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548640" y="1920240"/>
            <a:ext cx="7863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300" dirty="0">
                <a:solidFill>
                  <a:srgbClr val="B9C6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₦1,000 notes leave a student's pocket on a Lagos morning. By nightfall they've passed through five pairs of hands — and every hand they passed through, Moniepoint was the middle point. Five posters. One chain. Each execution hands the money to the next.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252728" y="3511296"/>
            <a:ext cx="1097280" cy="0"/>
          </a:xfrm>
          <a:prstGeom prst="line">
            <a:avLst/>
          </a:prstGeom>
          <a:noFill/>
          <a:ln w="12700">
            <a:solidFill>
              <a:srgbClr val="E8B53A"/>
            </a:solidFill>
            <a:prstDash val="dash"/>
          </a:ln>
        </p:spPr>
      </p:sp>
      <p:sp>
        <p:nvSpPr>
          <p:cNvPr id="6" name="Shape 4"/>
          <p:cNvSpPr/>
          <p:nvPr/>
        </p:nvSpPr>
        <p:spPr>
          <a:xfrm>
            <a:off x="685800" y="3246120"/>
            <a:ext cx="548640" cy="548640"/>
          </a:xfrm>
          <a:prstGeom prst="ellipse">
            <a:avLst/>
          </a:prstGeom>
          <a:solidFill>
            <a:srgbClr val="081226"/>
          </a:solidFill>
          <a:ln w="15875">
            <a:solidFill>
              <a:srgbClr val="E8B5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3246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74320" y="391363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B9C6D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Student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2916936" y="3511296"/>
            <a:ext cx="1097280" cy="0"/>
          </a:xfrm>
          <a:prstGeom prst="line">
            <a:avLst/>
          </a:prstGeom>
          <a:noFill/>
          <a:ln w="12700">
            <a:solidFill>
              <a:srgbClr val="E8B53A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2350008" y="3246120"/>
            <a:ext cx="548640" cy="548640"/>
          </a:xfrm>
          <a:prstGeom prst="ellipse">
            <a:avLst/>
          </a:prstGeom>
          <a:solidFill>
            <a:srgbClr val="081226"/>
          </a:solidFill>
          <a:ln w="15875">
            <a:solidFill>
              <a:srgbClr val="E8B5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50008" y="3246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938528" y="391363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B9C6D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Market trader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4581144" y="3511296"/>
            <a:ext cx="1097280" cy="0"/>
          </a:xfrm>
          <a:prstGeom prst="line">
            <a:avLst/>
          </a:prstGeom>
          <a:noFill/>
          <a:ln w="12700">
            <a:solidFill>
              <a:srgbClr val="E8B53A"/>
            </a:solidFill>
            <a:prstDash val="dash"/>
          </a:ln>
        </p:spPr>
      </p:sp>
      <p:sp>
        <p:nvSpPr>
          <p:cNvPr id="14" name="Shape 12"/>
          <p:cNvSpPr/>
          <p:nvPr/>
        </p:nvSpPr>
        <p:spPr>
          <a:xfrm>
            <a:off x="4014216" y="3246120"/>
            <a:ext cx="548640" cy="548640"/>
          </a:xfrm>
          <a:prstGeom prst="ellipse">
            <a:avLst/>
          </a:prstGeom>
          <a:solidFill>
            <a:srgbClr val="081226"/>
          </a:solidFill>
          <a:ln w="15875">
            <a:solidFill>
              <a:srgbClr val="E8B5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014216" y="3246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602736" y="391363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B9C6D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Shop owner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6245352" y="3511296"/>
            <a:ext cx="1097280" cy="0"/>
          </a:xfrm>
          <a:prstGeom prst="line">
            <a:avLst/>
          </a:prstGeom>
          <a:noFill/>
          <a:ln w="12700">
            <a:solidFill>
              <a:srgbClr val="E8B53A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5678424" y="3246120"/>
            <a:ext cx="548640" cy="548640"/>
          </a:xfrm>
          <a:prstGeom prst="ellipse">
            <a:avLst/>
          </a:prstGeom>
          <a:solidFill>
            <a:srgbClr val="081226"/>
          </a:solidFill>
          <a:ln w="15875">
            <a:solidFill>
              <a:srgbClr val="E8B5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78424" y="3246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266944" y="391363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B9C6D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Okada rider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7342632" y="3246120"/>
            <a:ext cx="548640" cy="548640"/>
          </a:xfrm>
          <a:prstGeom prst="ellipse">
            <a:avLst/>
          </a:prstGeom>
          <a:solidFill>
            <a:srgbClr val="081226"/>
          </a:solidFill>
          <a:ln w="15875">
            <a:solidFill>
              <a:srgbClr val="E8B5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42632" y="324612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931152" y="391363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100" kern="0" dirty="0">
                <a:solidFill>
                  <a:srgbClr val="B9C6D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Supermarket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7955280" y="475488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FA3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/ 09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48640" y="4754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8FA3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GROWTHHIVE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— THE FIVE SCENES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411480" y="914400"/>
            <a:ext cx="1572768" cy="3383280"/>
          </a:xfrm>
          <a:prstGeom prst="roundRect">
            <a:avLst>
              <a:gd name="adj" fmla="val 3488"/>
            </a:avLst>
          </a:prstGeom>
          <a:solidFill>
            <a:srgbClr val="073A8C"/>
          </a:solidFill>
          <a:ln w="12700">
            <a:solidFill>
              <a:srgbClr val="D9E6F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521208" y="107899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000"/>
              </a:lnSpc>
              <a:buNone/>
            </a:pPr>
            <a:r>
              <a:rPr lang="en-US" sz="7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· 7:40 AM · Yaba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521208" y="1627632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Student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21208" y="228600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900" dirty="0">
                <a:solidFill>
                  <a:srgbClr val="DCE6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Breakfast + airtime at a kiosk. The agent network: never walking past a closed door.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21208" y="395020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MONIEPOINT — THE MIDDLE POINT</a:t>
            </a:r>
            <a:endParaRPr lang="en-US" sz="550" dirty="0"/>
          </a:p>
        </p:txBody>
      </p:sp>
      <p:sp>
        <p:nvSpPr>
          <p:cNvPr id="8" name="Shape 6"/>
          <p:cNvSpPr/>
          <p:nvPr/>
        </p:nvSpPr>
        <p:spPr>
          <a:xfrm>
            <a:off x="2112264" y="914400"/>
            <a:ext cx="1572768" cy="3383280"/>
          </a:xfrm>
          <a:prstGeom prst="roundRect">
            <a:avLst>
              <a:gd name="adj" fmla="val 3488"/>
            </a:avLst>
          </a:prstGeom>
          <a:solidFill>
            <a:srgbClr val="0B5FDB"/>
          </a:solidFill>
          <a:ln w="12700">
            <a:solidFill>
              <a:srgbClr val="D9E6F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221992" y="107899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000"/>
              </a:lnSpc>
              <a:buNone/>
            </a:pPr>
            <a:r>
              <a:rPr lang="en-US" sz="7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· 10:15 AM · Balogun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2221992" y="1627632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Market Trader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221992" y="228600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900" dirty="0">
                <a:solidFill>
                  <a:srgbClr val="DCE6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Restock paid in the same notes; the trader banks cash through her agent. Transfers: her own branch.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221992" y="395020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MONIEPOINT — THE MIDDLE POINT</a:t>
            </a:r>
            <a:endParaRPr lang="en-US" sz="550" dirty="0"/>
          </a:p>
        </p:txBody>
      </p:sp>
      <p:sp>
        <p:nvSpPr>
          <p:cNvPr id="13" name="Shape 11"/>
          <p:cNvSpPr/>
          <p:nvPr/>
        </p:nvSpPr>
        <p:spPr>
          <a:xfrm>
            <a:off x="3813048" y="914400"/>
            <a:ext cx="1572768" cy="3383280"/>
          </a:xfrm>
          <a:prstGeom prst="roundRect">
            <a:avLst>
              <a:gd name="adj" fmla="val 3488"/>
            </a:avLst>
          </a:prstGeom>
          <a:solidFill>
            <a:srgbClr val="073A8C"/>
          </a:solidFill>
          <a:ln w="12700">
            <a:solidFill>
              <a:srgbClr val="D9E6F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922776" y="107899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000"/>
              </a:lnSpc>
              <a:buNone/>
            </a:pPr>
            <a:r>
              <a:rPr lang="en-US" sz="7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· 1:30 PM · Surulere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3922776" y="1627632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Shop Owner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922776" y="228600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900" dirty="0">
                <a:solidFill>
                  <a:srgbClr val="DCE6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Bulk order in; cards tapping beside the till. Uptime: never “the POS is not working.”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922776" y="395020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MONIEPOINT — THE MIDDLE POINT</a:t>
            </a:r>
            <a:endParaRPr lang="en-US" sz="550" dirty="0"/>
          </a:p>
        </p:txBody>
      </p:sp>
      <p:sp>
        <p:nvSpPr>
          <p:cNvPr id="18" name="Shape 16"/>
          <p:cNvSpPr/>
          <p:nvPr/>
        </p:nvSpPr>
        <p:spPr>
          <a:xfrm>
            <a:off x="5513832" y="914400"/>
            <a:ext cx="1572768" cy="3383280"/>
          </a:xfrm>
          <a:prstGeom prst="roundRect">
            <a:avLst>
              <a:gd name="adj" fmla="val 3488"/>
            </a:avLst>
          </a:prstGeom>
          <a:solidFill>
            <a:srgbClr val="0B5FDB"/>
          </a:solidFill>
          <a:ln w="12700">
            <a:solidFill>
              <a:srgbClr val="D9E6F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623560" y="107899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000"/>
              </a:lnSpc>
              <a:buNone/>
            </a:pPr>
            <a:r>
              <a:rPr lang="en-US" sz="7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· 5:50 PM · Obalende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5623560" y="1627632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Okada Rider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623560" y="228600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900" dirty="0">
                <a:solidFill>
                  <a:srgbClr val="DCE6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 fare in, digital float out at the park. Liquidity: money moving as fast as he does.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623560" y="395020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MONIEPOINT — THE MIDDLE POINT</a:t>
            </a:r>
            <a:endParaRPr lang="en-US" sz="550" dirty="0"/>
          </a:p>
        </p:txBody>
      </p:sp>
      <p:sp>
        <p:nvSpPr>
          <p:cNvPr id="23" name="Shape 21"/>
          <p:cNvSpPr/>
          <p:nvPr/>
        </p:nvSpPr>
        <p:spPr>
          <a:xfrm>
            <a:off x="7214616" y="914400"/>
            <a:ext cx="1572768" cy="3383280"/>
          </a:xfrm>
          <a:prstGeom prst="roundRect">
            <a:avLst>
              <a:gd name="adj" fmla="val 3488"/>
            </a:avLst>
          </a:prstGeom>
          <a:solidFill>
            <a:srgbClr val="073A8C"/>
          </a:solidFill>
          <a:ln w="12700">
            <a:solidFill>
              <a:srgbClr val="D9E6F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7324344" y="107899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000"/>
              </a:lnSpc>
              <a:buNone/>
            </a:pPr>
            <a:r>
              <a:rPr lang="en-US" sz="7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· 9:05 PM · Lekki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7324344" y="1627632"/>
            <a:ext cx="1371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Supermarket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324344" y="2286000"/>
            <a:ext cx="1371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900" dirty="0">
                <a:solidFill>
                  <a:srgbClr val="DCE6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notes settle into a business account before closing. Settlement: the day, already accounted for.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324344" y="395020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50" spc="100" kern="0" dirty="0">
                <a:solidFill>
                  <a:srgbClr val="F5D6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MONIEPOINT — THE MIDDLE POINT</a:t>
            </a:r>
            <a:endParaRPr lang="en-US" sz="550" dirty="0"/>
          </a:p>
        </p:txBody>
      </p:sp>
      <p:sp>
        <p:nvSpPr>
          <p:cNvPr id="28" name="Text 26"/>
          <p:cNvSpPr/>
          <p:nvPr/>
        </p:nvSpPr>
        <p:spPr>
          <a:xfrm>
            <a:off x="7955280" y="475488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/ 09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48640" y="4754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GROWTHHIVE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8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— THE SYSTEM UNDERNEATH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20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campaign on top. A funnel underneath.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3657600" cy="493776"/>
          </a:xfrm>
          <a:prstGeom prst="roundRect">
            <a:avLst>
              <a:gd name="adj" fmla="val 9259"/>
            </a:avLst>
          </a:prstGeom>
          <a:solidFill>
            <a:srgbClr val="0B5FDB">
              <a:alpha val="90000"/>
            </a:srgbClr>
          </a:solidFill>
          <a:ln w="9525">
            <a:solidFill>
              <a:srgbClr val="0B5F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1508760"/>
            <a:ext cx="33832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Awareness</a:t>
            </a:r>
            <a:endParaRPr lang="en-US" sz="950" dirty="0"/>
          </a:p>
        </p:txBody>
      </p:sp>
      <p:sp>
        <p:nvSpPr>
          <p:cNvPr id="6" name="Text 4"/>
          <p:cNvSpPr/>
          <p:nvPr/>
        </p:nvSpPr>
        <p:spPr>
          <a:xfrm>
            <a:off x="4343400" y="1508760"/>
            <a:ext cx="10058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OOH + agents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548640" y="2112264"/>
            <a:ext cx="3108960" cy="493776"/>
          </a:xfrm>
          <a:prstGeom prst="roundRect">
            <a:avLst>
              <a:gd name="adj" fmla="val 9259"/>
            </a:avLst>
          </a:prstGeom>
          <a:solidFill>
            <a:srgbClr val="0B5FDB">
              <a:alpha val="78000"/>
            </a:srgbClr>
          </a:solidFill>
          <a:ln w="9525">
            <a:solidFill>
              <a:srgbClr val="0B5F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112264"/>
            <a:ext cx="28346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Sign-up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794760" y="2112264"/>
            <a:ext cx="15544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KYC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548640" y="2715768"/>
            <a:ext cx="2560320" cy="493776"/>
          </a:xfrm>
          <a:prstGeom prst="roundRect">
            <a:avLst>
              <a:gd name="adj" fmla="val 9259"/>
            </a:avLst>
          </a:prstGeom>
          <a:solidFill>
            <a:srgbClr val="0B5FDB">
              <a:alpha val="66000"/>
            </a:srgbClr>
          </a:solidFill>
          <a:ln w="9525">
            <a:solidFill>
              <a:srgbClr val="0B5FD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715768"/>
            <a:ext cx="22860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Activation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246120" y="2715768"/>
            <a:ext cx="2011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transaction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548640" y="3319272"/>
            <a:ext cx="2011680" cy="493776"/>
          </a:xfrm>
          <a:prstGeom prst="roundRect">
            <a:avLst>
              <a:gd name="adj" fmla="val 9259"/>
            </a:avLst>
          </a:prstGeom>
          <a:solidFill>
            <a:srgbClr val="0B5FDB">
              <a:alpha val="54000"/>
            </a:srgbClr>
          </a:solidFill>
          <a:ln w="9525">
            <a:solidFill>
              <a:srgbClr val="0B5FD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3319272"/>
            <a:ext cx="173736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Habit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697480" y="3319272"/>
            <a:ext cx="2011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 use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48640" y="3922776"/>
            <a:ext cx="1463040" cy="493776"/>
          </a:xfrm>
          <a:prstGeom prst="roundRect">
            <a:avLst>
              <a:gd name="adj" fmla="val 9259"/>
            </a:avLst>
          </a:prstGeom>
          <a:solidFill>
            <a:srgbClr val="0B5FDB">
              <a:alpha val="42000"/>
            </a:srgbClr>
          </a:solidFill>
          <a:ln w="9525">
            <a:solidFill>
              <a:srgbClr val="0B5FD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" y="3922776"/>
            <a:ext cx="118872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spc="100" kern="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Expansion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2148840" y="3922776"/>
            <a:ext cx="2011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4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loans · business banking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486400" y="1371600"/>
            <a:ext cx="310896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D9E6FB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25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760720" y="160020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300" kern="0" dirty="0">
                <a:solidFill>
                  <a:srgbClr val="0B5FD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CHANNEL SYSTEM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5760720" y="1920240"/>
            <a:ext cx="2606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50"/>
              </a:lnSpc>
              <a:buNone/>
            </a:pPr>
            <a:r>
              <a:rPr lang="en-US" sz="1050" b="1" dirty="0">
                <a:solidFill>
                  <a:srgbClr val="1220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OOH chain placements</a:t>
            </a:r>
            <a:endParaRPr lang="en-US" sz="1050" dirty="0"/>
          </a:p>
          <a:p>
            <a:pPr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Sequenced along real commuter routes — each poster located where its scene happens.</a:t>
            </a:r>
            <a:endParaRPr lang="en-US" sz="1050" dirty="0"/>
          </a:p>
          <a:p>
            <a:pPr indent="0" marL="0">
              <a:lnSpc>
                <a:spcPts val="1450"/>
              </a:lnSpc>
              <a:buNone/>
            </a:pPr>
            <a:endParaRPr lang="en-US" sz="1050" dirty="0"/>
          </a:p>
          <a:p>
            <a:pPr indent="0" marL="0">
              <a:lnSpc>
                <a:spcPts val="1450"/>
              </a:lnSpc>
              <a:buNone/>
            </a:pPr>
            <a:r>
              <a:rPr lang="en-US" sz="1050" b="1" dirty="0">
                <a:solidFill>
                  <a:srgbClr val="1220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 + Google layers</a:t>
            </a:r>
            <a:endParaRPr lang="en-US" sz="1050" dirty="0"/>
          </a:p>
          <a:p>
            <a:pPr indent="0" marL="0">
              <a:lnSpc>
                <a:spcPts val="1450"/>
              </a:lnSpc>
              <a:buNone/>
            </a:pPr>
            <a:r>
              <a:rPr lang="en-US" sz="1050" dirty="0">
                <a:solidFill>
                  <a:srgbClr val="3943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Retargeting by funnel stage — film for cold, testimony for considerers, activation offer at decision.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7955280" y="475488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/ 09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48640" y="4754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5A64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GROWTHHIVE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609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20640000">
            <a:off x="4046220" y="1188720"/>
            <a:ext cx="1051560" cy="457200"/>
          </a:xfrm>
          <a:prstGeom prst="roundRect">
            <a:avLst>
              <a:gd name="adj" fmla="val 8000"/>
            </a:avLst>
          </a:prstGeom>
          <a:solidFill>
            <a:srgbClr val="E8B53A">
              <a:alpha val="40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21120000">
            <a:off x="4046220" y="1188720"/>
            <a:ext cx="1051560" cy="457200"/>
          </a:xfrm>
          <a:prstGeom prst="roundRect">
            <a:avLst>
              <a:gd name="adj" fmla="val 8000"/>
            </a:avLst>
          </a:prstGeom>
          <a:solidFill>
            <a:srgbClr val="E8B53A">
              <a:alpha val="52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046220" y="1188720"/>
            <a:ext cx="1051560" cy="457200"/>
          </a:xfrm>
          <a:prstGeom prst="roundRect">
            <a:avLst>
              <a:gd name="adj" fmla="val 8000"/>
            </a:avLst>
          </a:prstGeom>
          <a:solidFill>
            <a:srgbClr val="E8B53A">
              <a:alpha val="64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480000">
            <a:off x="4046220" y="1188720"/>
            <a:ext cx="1051560" cy="457200"/>
          </a:xfrm>
          <a:prstGeom prst="roundRect">
            <a:avLst>
              <a:gd name="adj" fmla="val 8000"/>
            </a:avLst>
          </a:prstGeom>
          <a:solidFill>
            <a:srgbClr val="E8B53A">
              <a:alpha val="76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 rot="960000">
            <a:off x="4046220" y="1188720"/>
            <a:ext cx="1051560" cy="457200"/>
          </a:xfrm>
          <a:prstGeom prst="roundRect">
            <a:avLst>
              <a:gd name="adj" fmla="val 8000"/>
            </a:avLst>
          </a:prstGeom>
          <a:solidFill>
            <a:srgbClr val="E8B53A">
              <a:alpha val="88000"/>
            </a:srgbClr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471416" y="1316736"/>
            <a:ext cx="201168" cy="201168"/>
          </a:xfrm>
          <a:prstGeom prst="ellipse">
            <a:avLst/>
          </a:prstGeom>
          <a:solidFill>
            <a:srgbClr val="073A8C"/>
          </a:solidFill>
          <a:ln w="9525">
            <a:solidFill>
              <a:srgbClr val="F5D68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28600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in the middle of </a:t>
            </a:r>
            <a:pPr algn="ctr" indent="0" marL="0">
              <a:buNone/>
            </a:pPr>
            <a:r>
              <a:rPr lang="en-US" sz="3200" b="1" i="1" dirty="0">
                <a:solidFill>
                  <a:srgbClr val="E8B5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</a:t>
            </a:r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market?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1371600" y="3154680"/>
            <a:ext cx="6400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B9C6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product plays a role its features can't describe.</a:t>
            </a:r>
            <a:endParaRPr lang="en-US" sz="1250" dirty="0"/>
          </a:p>
          <a:p>
            <a:pPr algn="ctr" indent="0" marL="0">
              <a:lnSpc>
                <a:spcPts val="1800"/>
              </a:lnSpc>
              <a:buNone/>
            </a:pPr>
            <a:r>
              <a:rPr lang="en-US" sz="1250" dirty="0">
                <a:solidFill>
                  <a:srgbClr val="B9C6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Growthhive finds it, positions it, and builds the campaign that makes it impossible to miss.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48640" y="41148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spc="300" kern="0" dirty="0">
                <a:solidFill>
                  <a:srgbClr val="E8B53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HELLO@GROWTHHIVE.US · @THEGROWTHHIVE · WORK. PLAY. GROW.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955280" y="4754880"/>
            <a:ext cx="822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FA3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 / 09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48640" y="47548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8FA3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GROWTHHIVE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Moniepoint is the Middle Point — A Growthhive Concept</dc:title>
  <dc:subject>PptxGenJS Presentation</dc:subject>
  <dc:creator>Growthhive</dc:creator>
  <cp:lastModifiedBy>Growthhive</cp:lastModifiedBy>
  <cp:revision>1</cp:revision>
  <dcterms:created xsi:type="dcterms:W3CDTF">2026-06-11T20:13:00Z</dcterms:created>
  <dcterms:modified xsi:type="dcterms:W3CDTF">2026-06-11T20:13:00Z</dcterms:modified>
</cp:coreProperties>
</file>