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notesMasterIdLst>
    <p:notesMasterId r:id="rId11"/>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232834"/>
        </a:solidFill>
      </p:bgPr>
    </p:bg>
    <p:spTree>
      <p:nvGrpSpPr>
        <p:cNvPr id="1" name=""/>
        <p:cNvGrpSpPr/>
        <p:nvPr/>
      </p:nvGrpSpPr>
      <p:grpSpPr>
        <a:xfrm>
          <a:off x="0" y="0"/>
          <a:ext cx="0" cy="0"/>
          <a:chOff x="0" y="0"/>
          <a:chExt cx="0" cy="0"/>
        </a:xfrm>
      </p:grpSpPr>
      <p:pic>
        <p:nvPicPr>
          <p:cNvPr id="2" name="Image 0" descr="/home/claude/bear_transparent.png">    </p:cNvPr>
          <p:cNvPicPr>
            <a:picLocks noChangeAspect="1"/>
          </p:cNvPicPr>
          <p:nvPr/>
        </p:nvPicPr>
        <p:blipFill>
          <a:blip r:embed="rId1"/>
          <a:stretch>
            <a:fillRect/>
          </a:stretch>
        </p:blipFill>
        <p:spPr>
          <a:xfrm>
            <a:off x="9235440" y="640080"/>
            <a:ext cx="2212848" cy="3657600"/>
          </a:xfrm>
          <a:prstGeom prst="rect">
            <a:avLst/>
          </a:prstGeom>
        </p:spPr>
      </p:pic>
      <p:sp>
        <p:nvSpPr>
          <p:cNvPr id="3" name="Shape 0"/>
          <p:cNvSpPr/>
          <p:nvPr/>
        </p:nvSpPr>
        <p:spPr>
          <a:xfrm>
            <a:off x="0" y="0"/>
            <a:ext cx="146304" cy="6858000"/>
          </a:xfrm>
          <a:prstGeom prst="rect">
            <a:avLst/>
          </a:prstGeom>
          <a:solidFill>
            <a:srgbClr val="C8A668"/>
          </a:solidFill>
          <a:ln/>
        </p:spPr>
      </p:sp>
      <p:sp>
        <p:nvSpPr>
          <p:cNvPr id="4" name="Text 1"/>
          <p:cNvSpPr/>
          <p:nvPr/>
        </p:nvSpPr>
        <p:spPr>
          <a:xfrm>
            <a:off x="640080" y="548640"/>
            <a:ext cx="5486400" cy="274320"/>
          </a:xfrm>
          <a:prstGeom prst="rect">
            <a:avLst/>
          </a:prstGeom>
          <a:noFill/>
          <a:ln/>
        </p:spPr>
        <p:txBody>
          <a:bodyPr wrap="square" lIns="0" tIns="0" rIns="0" bIns="0" rtlCol="0" anchor="ctr"/>
          <a:lstStyle/>
          <a:p>
            <a:pPr indent="0" marL="0">
              <a:buNone/>
            </a:pPr>
            <a:r>
              <a:rPr lang="en-US" sz="1000" spc="400" kern="0" dirty="0">
                <a:solidFill>
                  <a:srgbClr val="E8EDF2"/>
                </a:solidFill>
                <a:latin typeface="Consolas" pitchFamily="34" charset="0"/>
                <a:ea typeface="Consolas" pitchFamily="34" charset="-122"/>
                <a:cs typeface="Consolas" pitchFamily="34" charset="-120"/>
              </a:rPr>
              <a:t>GROWTHHIVE</a:t>
            </a:r>
            <a:endParaRPr lang="en-US" sz="1000" dirty="0"/>
          </a:p>
        </p:txBody>
      </p:sp>
      <p:sp>
        <p:nvSpPr>
          <p:cNvPr id="5" name="Text 2"/>
          <p:cNvSpPr/>
          <p:nvPr/>
        </p:nvSpPr>
        <p:spPr>
          <a:xfrm>
            <a:off x="640080" y="1828800"/>
            <a:ext cx="7315200" cy="274320"/>
          </a:xfrm>
          <a:prstGeom prst="rect">
            <a:avLst/>
          </a:prstGeom>
          <a:noFill/>
          <a:ln/>
        </p:spPr>
        <p:txBody>
          <a:bodyPr wrap="square" lIns="0" tIns="0" rIns="0" bIns="0" rtlCol="0" anchor="ctr"/>
          <a:lstStyle/>
          <a:p>
            <a:pPr indent="0" marL="0">
              <a:buNone/>
            </a:pPr>
            <a:r>
              <a:rPr lang="en-US" sz="900" spc="300" kern="0" dirty="0">
                <a:solidFill>
                  <a:srgbClr val="D4F53C"/>
                </a:solidFill>
                <a:latin typeface="Consolas" pitchFamily="34" charset="0"/>
                <a:ea typeface="Consolas" pitchFamily="34" charset="-122"/>
                <a:cs typeface="Consolas" pitchFamily="34" charset="-120"/>
              </a:rPr>
              <a:t>BRAND CREATION  ·  ULTRA-LUXURY SPIRITS</a:t>
            </a:r>
            <a:endParaRPr lang="en-US" sz="900" dirty="0"/>
          </a:p>
        </p:txBody>
      </p:sp>
      <p:sp>
        <p:nvSpPr>
          <p:cNvPr id="6" name="Text 3"/>
          <p:cNvSpPr/>
          <p:nvPr/>
        </p:nvSpPr>
        <p:spPr>
          <a:xfrm>
            <a:off x="566928" y="2286000"/>
            <a:ext cx="8229600" cy="2377440"/>
          </a:xfrm>
          <a:prstGeom prst="rect">
            <a:avLst/>
          </a:prstGeom>
          <a:noFill/>
          <a:ln/>
        </p:spPr>
        <p:txBody>
          <a:bodyPr wrap="square" lIns="0" tIns="0" rIns="0" bIns="0" rtlCol="0" anchor="ctr"/>
          <a:lstStyle/>
          <a:p>
            <a:pPr indent="0" marL="0">
              <a:lnSpc>
                <a:spcPts val="7000"/>
              </a:lnSpc>
              <a:buNone/>
            </a:pPr>
            <a:r>
              <a:rPr lang="en-US" sz="7800" b="1" dirty="0">
                <a:solidFill>
                  <a:srgbClr val="E8EDF2"/>
                </a:solidFill>
                <a:latin typeface="Georgia" pitchFamily="34" charset="0"/>
                <a:ea typeface="Georgia" pitchFamily="34" charset="-122"/>
                <a:cs typeface="Georgia" pitchFamily="34" charset="-120"/>
              </a:rPr>
              <a:t>The coldest</a:t>
            </a:r>
            <a:endParaRPr lang="en-US" sz="7800" dirty="0"/>
          </a:p>
          <a:p>
            <a:pPr indent="0" marL="0">
              <a:lnSpc>
                <a:spcPts val="7000"/>
              </a:lnSpc>
              <a:buNone/>
            </a:pPr>
            <a:r>
              <a:rPr lang="en-US" sz="7800" b="1" i="1" dirty="0">
                <a:solidFill>
                  <a:srgbClr val="C8A668"/>
                </a:solidFill>
                <a:latin typeface="Georgia" pitchFamily="34" charset="0"/>
                <a:ea typeface="Georgia" pitchFamily="34" charset="-122"/>
                <a:cs typeface="Georgia" pitchFamily="34" charset="-120"/>
              </a:rPr>
              <a:t>pursuit.</a:t>
            </a:r>
            <a:endParaRPr lang="en-US" sz="7800" dirty="0"/>
          </a:p>
        </p:txBody>
      </p:sp>
      <p:sp>
        <p:nvSpPr>
          <p:cNvPr id="7" name="Text 4"/>
          <p:cNvSpPr/>
          <p:nvPr/>
        </p:nvSpPr>
        <p:spPr>
          <a:xfrm>
            <a:off x="640080" y="4892040"/>
            <a:ext cx="7680960" cy="731520"/>
          </a:xfrm>
          <a:prstGeom prst="rect">
            <a:avLst/>
          </a:prstGeom>
          <a:noFill/>
          <a:ln/>
        </p:spPr>
        <p:txBody>
          <a:bodyPr wrap="square" lIns="0" tIns="0" rIns="0" bIns="0" rtlCol="0" anchor="ctr"/>
          <a:lstStyle/>
          <a:p>
            <a:pPr indent="0" marL="0">
              <a:buNone/>
            </a:pPr>
            <a:r>
              <a:rPr lang="en-US" sz="1500" dirty="0">
                <a:solidFill>
                  <a:srgbClr val="8A93A3"/>
                </a:solidFill>
                <a:latin typeface="Calibri" pitchFamily="34" charset="0"/>
                <a:ea typeface="Calibri" pitchFamily="34" charset="-122"/>
                <a:cs typeface="Calibri" pitchFamily="34" charset="-120"/>
              </a:rPr>
              <a:t>How Growthhive built Russian Bear from nothing — a $95,000 Scottish vodka that enters culture through absence.</a:t>
            </a:r>
            <a:endParaRPr lang="en-US" sz="1500" dirty="0"/>
          </a:p>
        </p:txBody>
      </p:sp>
      <p:sp>
        <p:nvSpPr>
          <p:cNvPr id="8" name="Text 5"/>
          <p:cNvSpPr/>
          <p:nvPr/>
        </p:nvSpPr>
        <p:spPr>
          <a:xfrm>
            <a:off x="640080" y="5943600"/>
            <a:ext cx="10058400" cy="274320"/>
          </a:xfrm>
          <a:prstGeom prst="rect">
            <a:avLst/>
          </a:prstGeom>
          <a:noFill/>
          <a:ln/>
        </p:spPr>
        <p:txBody>
          <a:bodyPr wrap="square" lIns="0" tIns="0" rIns="0" bIns="0" rtlCol="0" anchor="ctr"/>
          <a:lstStyle/>
          <a:p>
            <a:pPr indent="0" marL="0">
              <a:buNone/>
            </a:pPr>
            <a:r>
              <a:rPr lang="en-US" sz="900" spc="100" kern="0" dirty="0">
                <a:solidFill>
                  <a:srgbClr val="8A93A3"/>
                </a:solidFill>
                <a:latin typeface="Consolas" pitchFamily="34" charset="0"/>
                <a:ea typeface="Consolas" pitchFamily="34" charset="-122"/>
                <a:cs typeface="Consolas" pitchFamily="34" charset="-120"/>
              </a:rPr>
              <a:t>PREPARED BY  </a:t>
            </a:r>
            <a:pPr indent="0" marL="0">
              <a:buNone/>
            </a:pPr>
            <a:r>
              <a:rPr lang="en-US" sz="900" spc="100" kern="0" dirty="0">
                <a:solidFill>
                  <a:srgbClr val="E8EDF2"/>
                </a:solidFill>
                <a:latin typeface="Consolas" pitchFamily="34" charset="0"/>
                <a:ea typeface="Consolas" pitchFamily="34" charset="-122"/>
                <a:cs typeface="Consolas" pitchFamily="34" charset="-120"/>
              </a:rPr>
              <a:t>Growthhive</a:t>
            </a:r>
            <a:pPr indent="0" marL="0">
              <a:buNone/>
            </a:pPr>
            <a:r>
              <a:rPr lang="en-US" sz="900" spc="100" kern="0" dirty="0">
                <a:solidFill>
                  <a:srgbClr val="8A93A3"/>
                </a:solidFill>
                <a:latin typeface="Consolas" pitchFamily="34" charset="0"/>
                <a:ea typeface="Consolas" pitchFamily="34" charset="-122"/>
                <a:cs typeface="Consolas" pitchFamily="34" charset="-120"/>
              </a:rPr>
              <a:t>      CLASSIFICATION  </a:t>
            </a:r>
            <a:pPr indent="0" marL="0">
              <a:buNone/>
            </a:pPr>
            <a:r>
              <a:rPr lang="en-US" sz="900" spc="100" kern="0" dirty="0">
                <a:solidFill>
                  <a:srgbClr val="E8EDF2"/>
                </a:solidFill>
                <a:latin typeface="Consolas" pitchFamily="34" charset="0"/>
                <a:ea typeface="Consolas" pitchFamily="34" charset="-122"/>
                <a:cs typeface="Consolas" pitchFamily="34" charset="-120"/>
              </a:rPr>
              <a:t>Confidential</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C0E14"/>
        </a:solidFill>
      </p:bgPr>
    </p:bg>
    <p:spTree>
      <p:nvGrpSpPr>
        <p:cNvPr id="1" name=""/>
        <p:cNvGrpSpPr/>
        <p:nvPr/>
      </p:nvGrpSpPr>
      <p:grpSpPr>
        <a:xfrm>
          <a:off x="0" y="0"/>
          <a:ext cx="0" cy="0"/>
          <a:chOff x="0" y="0"/>
          <a:chExt cx="0" cy="0"/>
        </a:xfrm>
      </p:grpSpPr>
      <p:sp>
        <p:nvSpPr>
          <p:cNvPr id="2" name="Text 0"/>
          <p:cNvSpPr/>
          <p:nvPr/>
        </p:nvSpPr>
        <p:spPr>
          <a:xfrm>
            <a:off x="640080" y="640080"/>
            <a:ext cx="7315200" cy="274320"/>
          </a:xfrm>
          <a:prstGeom prst="rect">
            <a:avLst/>
          </a:prstGeom>
          <a:noFill/>
          <a:ln/>
        </p:spPr>
        <p:txBody>
          <a:bodyPr wrap="square" lIns="0" tIns="0" rIns="0" bIns="0" rtlCol="0" anchor="ctr"/>
          <a:lstStyle/>
          <a:p>
            <a:pPr indent="0" marL="0">
              <a:buNone/>
            </a:pPr>
            <a:r>
              <a:rPr lang="en-US" sz="900" spc="300" kern="0" dirty="0">
                <a:solidFill>
                  <a:srgbClr val="C8A668"/>
                </a:solidFill>
                <a:latin typeface="Consolas" pitchFamily="34" charset="0"/>
                <a:ea typeface="Consolas" pitchFamily="34" charset="-122"/>
                <a:cs typeface="Consolas" pitchFamily="34" charset="-120"/>
              </a:rPr>
              <a:t>01 — THE BRIEF</a:t>
            </a:r>
            <a:endParaRPr lang="en-US" sz="900" dirty="0"/>
          </a:p>
        </p:txBody>
      </p:sp>
      <p:sp>
        <p:nvSpPr>
          <p:cNvPr id="3" name="Text 1"/>
          <p:cNvSpPr/>
          <p:nvPr/>
        </p:nvSpPr>
        <p:spPr>
          <a:xfrm>
            <a:off x="640080" y="1463040"/>
            <a:ext cx="10607040" cy="2194560"/>
          </a:xfrm>
          <a:prstGeom prst="rect">
            <a:avLst/>
          </a:prstGeom>
          <a:noFill/>
          <a:ln/>
        </p:spPr>
        <p:txBody>
          <a:bodyPr wrap="square" lIns="0" tIns="0" rIns="0" bIns="0" rtlCol="0" anchor="ctr"/>
          <a:lstStyle/>
          <a:p>
            <a:pPr indent="0" marL="0">
              <a:lnSpc>
                <a:spcPts val="5400"/>
              </a:lnSpc>
              <a:buNone/>
            </a:pPr>
            <a:r>
              <a:rPr lang="en-US" sz="4600" b="1" dirty="0">
                <a:solidFill>
                  <a:srgbClr val="E8EDF2"/>
                </a:solidFill>
                <a:latin typeface="Georgia" pitchFamily="34" charset="0"/>
                <a:ea typeface="Georgia" pitchFamily="34" charset="-122"/>
                <a:cs typeface="Georgia" pitchFamily="34" charset="-120"/>
              </a:rPr>
              <a:t>A vodka. </a:t>
            </a:r>
            <a:pPr indent="0" marL="0">
              <a:lnSpc>
                <a:spcPts val="5400"/>
              </a:lnSpc>
              <a:buNone/>
            </a:pPr>
            <a:r>
              <a:rPr lang="en-US" sz="4600" b="1" dirty="0">
                <a:solidFill>
                  <a:srgbClr val="8A93A3"/>
                </a:solidFill>
                <a:latin typeface="Georgia" pitchFamily="34" charset="0"/>
                <a:ea typeface="Georgia" pitchFamily="34" charset="-122"/>
                <a:cs typeface="Georgia" pitchFamily="34" charset="-120"/>
              </a:rPr>
              <a:t>Distilled in Scotland. </a:t>
            </a:r>
            <a:pPr indent="0" marL="0">
              <a:lnSpc>
                <a:spcPts val="5400"/>
              </a:lnSpc>
              <a:buNone/>
            </a:pPr>
            <a:r>
              <a:rPr lang="en-US" sz="4600" b="1" dirty="0">
                <a:solidFill>
                  <a:srgbClr val="C8A668"/>
                </a:solidFill>
                <a:latin typeface="Georgia" pitchFamily="34" charset="0"/>
                <a:ea typeface="Georgia" pitchFamily="34" charset="-122"/>
                <a:cs typeface="Georgia" pitchFamily="34" charset="-120"/>
              </a:rPr>
              <a:t>Priced at $95,000. </a:t>
            </a:r>
            <a:pPr indent="0" marL="0">
              <a:lnSpc>
                <a:spcPts val="5400"/>
              </a:lnSpc>
              <a:buNone/>
            </a:pPr>
            <a:r>
              <a:rPr lang="en-US" sz="4600" b="1" dirty="0">
                <a:solidFill>
                  <a:srgbClr val="E8EDF2"/>
                </a:solidFill>
                <a:latin typeface="Georgia" pitchFamily="34" charset="0"/>
                <a:ea typeface="Georgia" pitchFamily="34" charset="-122"/>
                <a:cs typeface="Georgia" pitchFamily="34" charset="-120"/>
              </a:rPr>
              <a:t>Built from nothing.</a:t>
            </a:r>
            <a:endParaRPr lang="en-US" sz="4600" dirty="0"/>
          </a:p>
        </p:txBody>
      </p:sp>
      <p:sp>
        <p:nvSpPr>
          <p:cNvPr id="4" name="Text 2"/>
          <p:cNvSpPr/>
          <p:nvPr/>
        </p:nvSpPr>
        <p:spPr>
          <a:xfrm>
            <a:off x="640080" y="3931920"/>
            <a:ext cx="8412480" cy="1463040"/>
          </a:xfrm>
          <a:prstGeom prst="rect">
            <a:avLst/>
          </a:prstGeom>
          <a:noFill/>
          <a:ln/>
        </p:spPr>
        <p:txBody>
          <a:bodyPr wrap="square" lIns="0" tIns="0" rIns="0" bIns="0" rtlCol="0" anchor="ctr"/>
          <a:lstStyle/>
          <a:p>
            <a:pPr indent="0" marL="0">
              <a:lnSpc>
                <a:spcPts val="2400"/>
              </a:lnSpc>
              <a:buNone/>
            </a:pPr>
            <a:r>
              <a:rPr lang="en-US" sz="1500" dirty="0">
                <a:solidFill>
                  <a:srgbClr val="8A93A3"/>
                </a:solidFill>
                <a:latin typeface="Calibri" pitchFamily="34" charset="0"/>
                <a:ea typeface="Calibri" pitchFamily="34" charset="-122"/>
                <a:cs typeface="Calibri" pitchFamily="34" charset="-120"/>
              </a:rPr>
              <a:t>No heritage to lean on. No distillery to photograph. No founder's tale already written. Growthhive was engaged to create the entire brand — name, identity, positioning, the vessel, and a launch strategy for a spirit that would never appear on a shelf or in an advertisement.</a:t>
            </a:r>
            <a:endParaRPr lang="en-US" sz="1500" dirty="0"/>
          </a:p>
        </p:txBody>
      </p:sp>
      <p:sp>
        <p:nvSpPr>
          <p:cNvPr id="5" name="Text 3"/>
          <p:cNvSpPr/>
          <p:nvPr/>
        </p:nvSpPr>
        <p:spPr>
          <a:xfrm>
            <a:off x="548640" y="6400800"/>
            <a:ext cx="7315200" cy="274320"/>
          </a:xfrm>
          <a:prstGeom prst="rect">
            <a:avLst/>
          </a:prstGeom>
          <a:noFill/>
          <a:ln/>
        </p:spPr>
        <p:txBody>
          <a:bodyPr wrap="square" lIns="0" tIns="0" rIns="0" bIns="0" rtlCol="0" anchor="ctr"/>
          <a:lstStyle/>
          <a:p>
            <a:pPr indent="0" marL="0">
              <a:buNone/>
            </a:pPr>
            <a:r>
              <a:rPr lang="en-US" sz="800" spc="200" kern="0" dirty="0">
                <a:solidFill>
                  <a:srgbClr val="C8A668"/>
                </a:solidFill>
                <a:latin typeface="Consolas" pitchFamily="34" charset="0"/>
                <a:ea typeface="Consolas" pitchFamily="34" charset="-122"/>
                <a:cs typeface="Consolas" pitchFamily="34" charset="-120"/>
              </a:rPr>
              <a:t>RUSSIAN BEAR</a:t>
            </a:r>
            <a:pPr indent="0" marL="0">
              <a:buNone/>
            </a:pPr>
            <a:r>
              <a:rPr lang="en-US" sz="800" spc="200" kern="0" dirty="0">
                <a:solidFill>
                  <a:srgbClr val="8A93A3"/>
                </a:solidFill>
                <a:latin typeface="Consolas" pitchFamily="34" charset="0"/>
                <a:ea typeface="Consolas" pitchFamily="34" charset="-122"/>
                <a:cs typeface="Consolas" pitchFamily="34" charset="-120"/>
              </a:rPr>
              <a:t>   ·   The Coldest Pursuit</a:t>
            </a:r>
            <a:endParaRPr lang="en-US" sz="800" dirty="0"/>
          </a:p>
        </p:txBody>
      </p:sp>
      <p:sp>
        <p:nvSpPr>
          <p:cNvPr id="6" name="Text 4"/>
          <p:cNvSpPr/>
          <p:nvPr/>
        </p:nvSpPr>
        <p:spPr>
          <a:xfrm>
            <a:off x="11155680" y="6400800"/>
            <a:ext cx="457200" cy="274320"/>
          </a:xfrm>
          <a:prstGeom prst="rect">
            <a:avLst/>
          </a:prstGeom>
          <a:noFill/>
          <a:ln/>
        </p:spPr>
        <p:txBody>
          <a:bodyPr wrap="square" lIns="0" tIns="0" rIns="0" bIns="0" rtlCol="0" anchor="ctr"/>
          <a:lstStyle/>
          <a:p>
            <a:pPr algn="r" indent="0" marL="0">
              <a:buNone/>
            </a:pPr>
            <a:r>
              <a:rPr lang="en-US" sz="800" dirty="0">
                <a:solidFill>
                  <a:srgbClr val="8A93A3"/>
                </a:solidFill>
                <a:latin typeface="Consolas" pitchFamily="34" charset="0"/>
                <a:ea typeface="Consolas" pitchFamily="34" charset="-122"/>
                <a:cs typeface="Consolas" pitchFamily="34" charset="-120"/>
              </a:rPr>
              <a:t>02</a:t>
            </a:r>
            <a:endParaRPr lang="en-US"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232834"/>
        </a:solidFill>
      </p:bgPr>
    </p:bg>
    <p:spTree>
      <p:nvGrpSpPr>
        <p:cNvPr id="1" name=""/>
        <p:cNvGrpSpPr/>
        <p:nvPr/>
      </p:nvGrpSpPr>
      <p:grpSpPr>
        <a:xfrm>
          <a:off x="0" y="0"/>
          <a:ext cx="0" cy="0"/>
          <a:chOff x="0" y="0"/>
          <a:chExt cx="0" cy="0"/>
        </a:xfrm>
      </p:grpSpPr>
      <p:sp>
        <p:nvSpPr>
          <p:cNvPr id="2" name="Shape 0"/>
          <p:cNvSpPr/>
          <p:nvPr/>
        </p:nvSpPr>
        <p:spPr>
          <a:xfrm>
            <a:off x="0" y="0"/>
            <a:ext cx="146304" cy="6858000"/>
          </a:xfrm>
          <a:prstGeom prst="rect">
            <a:avLst/>
          </a:prstGeom>
          <a:solidFill>
            <a:srgbClr val="D4F53C"/>
          </a:solidFill>
          <a:ln/>
        </p:spPr>
      </p:sp>
      <p:sp>
        <p:nvSpPr>
          <p:cNvPr id="3" name="Text 1"/>
          <p:cNvSpPr/>
          <p:nvPr/>
        </p:nvSpPr>
        <p:spPr>
          <a:xfrm>
            <a:off x="640080" y="640080"/>
            <a:ext cx="7315200" cy="274320"/>
          </a:xfrm>
          <a:prstGeom prst="rect">
            <a:avLst/>
          </a:prstGeom>
          <a:noFill/>
          <a:ln/>
        </p:spPr>
        <p:txBody>
          <a:bodyPr wrap="square" lIns="0" tIns="0" rIns="0" bIns="0" rtlCol="0" anchor="ctr"/>
          <a:lstStyle/>
          <a:p>
            <a:pPr indent="0" marL="0">
              <a:buNone/>
            </a:pPr>
            <a:r>
              <a:rPr lang="en-US" sz="900" spc="300" kern="0" dirty="0">
                <a:solidFill>
                  <a:srgbClr val="D4F53C"/>
                </a:solidFill>
                <a:latin typeface="Consolas" pitchFamily="34" charset="0"/>
                <a:ea typeface="Consolas" pitchFamily="34" charset="-122"/>
                <a:cs typeface="Consolas" pitchFamily="34" charset="-120"/>
              </a:rPr>
              <a:t>02 — THE INSIGHT</a:t>
            </a:r>
            <a:endParaRPr lang="en-US" sz="900" dirty="0"/>
          </a:p>
        </p:txBody>
      </p:sp>
      <p:sp>
        <p:nvSpPr>
          <p:cNvPr id="4" name="Text 2"/>
          <p:cNvSpPr/>
          <p:nvPr/>
        </p:nvSpPr>
        <p:spPr>
          <a:xfrm>
            <a:off x="640080" y="1371600"/>
            <a:ext cx="10424160" cy="2377440"/>
          </a:xfrm>
          <a:prstGeom prst="rect">
            <a:avLst/>
          </a:prstGeom>
          <a:noFill/>
          <a:ln/>
        </p:spPr>
        <p:txBody>
          <a:bodyPr wrap="square" lIns="0" tIns="0" rIns="0" bIns="0" rtlCol="0" anchor="ctr"/>
          <a:lstStyle/>
          <a:p>
            <a:pPr indent="0" marL="0">
              <a:lnSpc>
                <a:spcPts val="4600"/>
              </a:lnSpc>
              <a:buNone/>
            </a:pPr>
            <a:r>
              <a:rPr lang="en-US" sz="3800" b="1" dirty="0">
                <a:solidFill>
                  <a:srgbClr val="E8EDF2"/>
                </a:solidFill>
                <a:latin typeface="Georgia" pitchFamily="34" charset="0"/>
                <a:ea typeface="Georgia" pitchFamily="34" charset="-122"/>
                <a:cs typeface="Georgia" pitchFamily="34" charset="-120"/>
              </a:rPr>
              <a:t>Scotland has the purest water, the finest grain, and the most exacting distillers on earth. </a:t>
            </a:r>
            <a:pPr indent="0" marL="0">
              <a:lnSpc>
                <a:spcPts val="4600"/>
              </a:lnSpc>
              <a:buNone/>
            </a:pPr>
            <a:r>
              <a:rPr lang="en-US" sz="3800" b="1" i="1" dirty="0">
                <a:solidFill>
                  <a:srgbClr val="C8A668"/>
                </a:solidFill>
                <a:latin typeface="Georgia" pitchFamily="34" charset="0"/>
                <a:ea typeface="Georgia" pitchFamily="34" charset="-122"/>
                <a:cs typeface="Georgia" pitchFamily="34" charset="-120"/>
              </a:rPr>
              <a:t>No one had ever pointed them at vodka.</a:t>
            </a:r>
            <a:endParaRPr lang="en-US" sz="3800" dirty="0"/>
          </a:p>
        </p:txBody>
      </p:sp>
      <p:sp>
        <p:nvSpPr>
          <p:cNvPr id="5" name="Text 3"/>
          <p:cNvSpPr/>
          <p:nvPr/>
        </p:nvSpPr>
        <p:spPr>
          <a:xfrm>
            <a:off x="640080" y="4206240"/>
            <a:ext cx="8229600" cy="1463040"/>
          </a:xfrm>
          <a:prstGeom prst="rect">
            <a:avLst/>
          </a:prstGeom>
          <a:noFill/>
          <a:ln/>
        </p:spPr>
        <p:txBody>
          <a:bodyPr wrap="square" lIns="0" tIns="0" rIns="0" bIns="0" rtlCol="0" anchor="ctr"/>
          <a:lstStyle/>
          <a:p>
            <a:pPr indent="0" marL="0">
              <a:lnSpc>
                <a:spcPts val="2400"/>
              </a:lnSpc>
              <a:buNone/>
            </a:pPr>
            <a:r>
              <a:rPr lang="en-US" sz="1500" dirty="0">
                <a:solidFill>
                  <a:srgbClr val="8A93A3"/>
                </a:solidFill>
                <a:latin typeface="Calibri" pitchFamily="34" charset="0"/>
                <a:ea typeface="Calibri" pitchFamily="34" charset="-122"/>
                <a:cs typeface="Calibri" pitchFamily="34" charset="-120"/>
              </a:rPr>
              <a:t>Vodka belongs, spiritually, to Russia. The provocation of the name is the strategy: take the world's purest spirit to the country that perfected distillation — and make it better than anyone dared. The brand is a paradox held with total confidence.</a:t>
            </a:r>
            <a:endParaRPr lang="en-US" sz="1500" dirty="0"/>
          </a:p>
        </p:txBody>
      </p:sp>
      <p:sp>
        <p:nvSpPr>
          <p:cNvPr id="6" name="Text 4"/>
          <p:cNvSpPr/>
          <p:nvPr/>
        </p:nvSpPr>
        <p:spPr>
          <a:xfrm>
            <a:off x="548640" y="6400800"/>
            <a:ext cx="7315200" cy="274320"/>
          </a:xfrm>
          <a:prstGeom prst="rect">
            <a:avLst/>
          </a:prstGeom>
          <a:noFill/>
          <a:ln/>
        </p:spPr>
        <p:txBody>
          <a:bodyPr wrap="square" lIns="0" tIns="0" rIns="0" bIns="0" rtlCol="0" anchor="ctr"/>
          <a:lstStyle/>
          <a:p>
            <a:pPr indent="0" marL="0">
              <a:buNone/>
            </a:pPr>
            <a:r>
              <a:rPr lang="en-US" sz="800" spc="200" kern="0" dirty="0">
                <a:solidFill>
                  <a:srgbClr val="C8A668"/>
                </a:solidFill>
                <a:latin typeface="Consolas" pitchFamily="34" charset="0"/>
                <a:ea typeface="Consolas" pitchFamily="34" charset="-122"/>
                <a:cs typeface="Consolas" pitchFamily="34" charset="-120"/>
              </a:rPr>
              <a:t>RUSSIAN BEAR</a:t>
            </a:r>
            <a:pPr indent="0" marL="0">
              <a:buNone/>
            </a:pPr>
            <a:r>
              <a:rPr lang="en-US" sz="800" spc="200" kern="0" dirty="0">
                <a:solidFill>
                  <a:srgbClr val="8A93A3"/>
                </a:solidFill>
                <a:latin typeface="Consolas" pitchFamily="34" charset="0"/>
                <a:ea typeface="Consolas" pitchFamily="34" charset="-122"/>
                <a:cs typeface="Consolas" pitchFamily="34" charset="-120"/>
              </a:rPr>
              <a:t>   ·   The Coldest Pursuit</a:t>
            </a:r>
            <a:endParaRPr lang="en-US" sz="800" dirty="0"/>
          </a:p>
        </p:txBody>
      </p:sp>
      <p:sp>
        <p:nvSpPr>
          <p:cNvPr id="7" name="Text 5"/>
          <p:cNvSpPr/>
          <p:nvPr/>
        </p:nvSpPr>
        <p:spPr>
          <a:xfrm>
            <a:off x="11155680" y="6400800"/>
            <a:ext cx="457200" cy="274320"/>
          </a:xfrm>
          <a:prstGeom prst="rect">
            <a:avLst/>
          </a:prstGeom>
          <a:noFill/>
          <a:ln/>
        </p:spPr>
        <p:txBody>
          <a:bodyPr wrap="square" lIns="0" tIns="0" rIns="0" bIns="0" rtlCol="0" anchor="ctr"/>
          <a:lstStyle/>
          <a:p>
            <a:pPr algn="r" indent="0" marL="0">
              <a:buNone/>
            </a:pPr>
            <a:r>
              <a:rPr lang="en-US" sz="800" dirty="0">
                <a:solidFill>
                  <a:srgbClr val="8A93A3"/>
                </a:solidFill>
                <a:latin typeface="Consolas" pitchFamily="34" charset="0"/>
                <a:ea typeface="Consolas" pitchFamily="34" charset="-122"/>
                <a:cs typeface="Consolas" pitchFamily="34" charset="-120"/>
              </a:rPr>
              <a:t>03</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C0E14"/>
        </a:solidFill>
      </p:bgPr>
    </p:bg>
    <p:spTree>
      <p:nvGrpSpPr>
        <p:cNvPr id="1" name=""/>
        <p:cNvGrpSpPr/>
        <p:nvPr/>
      </p:nvGrpSpPr>
      <p:grpSpPr>
        <a:xfrm>
          <a:off x="0" y="0"/>
          <a:ext cx="0" cy="0"/>
          <a:chOff x="0" y="0"/>
          <a:chExt cx="0" cy="0"/>
        </a:xfrm>
      </p:grpSpPr>
      <p:sp>
        <p:nvSpPr>
          <p:cNvPr id="2" name="Text 0"/>
          <p:cNvSpPr/>
          <p:nvPr/>
        </p:nvSpPr>
        <p:spPr>
          <a:xfrm>
            <a:off x="640080" y="548640"/>
            <a:ext cx="7315200" cy="274320"/>
          </a:xfrm>
          <a:prstGeom prst="rect">
            <a:avLst/>
          </a:prstGeom>
          <a:noFill/>
          <a:ln/>
        </p:spPr>
        <p:txBody>
          <a:bodyPr wrap="square" lIns="0" tIns="0" rIns="0" bIns="0" rtlCol="0" anchor="ctr"/>
          <a:lstStyle/>
          <a:p>
            <a:pPr indent="0" marL="0">
              <a:buNone/>
            </a:pPr>
            <a:r>
              <a:rPr lang="en-US" sz="900" spc="300" kern="0" dirty="0">
                <a:solidFill>
                  <a:srgbClr val="C8A668"/>
                </a:solidFill>
                <a:latin typeface="Consolas" pitchFamily="34" charset="0"/>
                <a:ea typeface="Consolas" pitchFamily="34" charset="-122"/>
                <a:cs typeface="Consolas" pitchFamily="34" charset="-120"/>
              </a:rPr>
              <a:t>03 — THE OBSESSION</a:t>
            </a:r>
            <a:endParaRPr lang="en-US" sz="900" dirty="0"/>
          </a:p>
        </p:txBody>
      </p:sp>
      <p:sp>
        <p:nvSpPr>
          <p:cNvPr id="3" name="Text 1"/>
          <p:cNvSpPr/>
          <p:nvPr/>
        </p:nvSpPr>
        <p:spPr>
          <a:xfrm>
            <a:off x="640080" y="914400"/>
            <a:ext cx="10058400" cy="731520"/>
          </a:xfrm>
          <a:prstGeom prst="rect">
            <a:avLst/>
          </a:prstGeom>
          <a:noFill/>
          <a:ln/>
        </p:spPr>
        <p:txBody>
          <a:bodyPr wrap="square" lIns="0" tIns="0" rIns="0" bIns="0" rtlCol="0" anchor="ctr"/>
          <a:lstStyle/>
          <a:p>
            <a:pPr indent="0" marL="0">
              <a:buNone/>
            </a:pPr>
            <a:r>
              <a:rPr lang="en-US" sz="3400" b="1" dirty="0">
                <a:solidFill>
                  <a:srgbClr val="E8EDF2"/>
                </a:solidFill>
                <a:latin typeface="Georgia" pitchFamily="34" charset="0"/>
                <a:ea typeface="Georgia" pitchFamily="34" charset="-122"/>
                <a:cs typeface="Georgia" pitchFamily="34" charset="-120"/>
              </a:rPr>
              <a:t>The coldest pursuit.</a:t>
            </a:r>
            <a:endParaRPr lang="en-US" sz="3400" dirty="0"/>
          </a:p>
        </p:txBody>
      </p:sp>
      <p:sp>
        <p:nvSpPr>
          <p:cNvPr id="4" name="Shape 2"/>
          <p:cNvSpPr/>
          <p:nvPr/>
        </p:nvSpPr>
        <p:spPr>
          <a:xfrm>
            <a:off x="640080" y="1828800"/>
            <a:ext cx="2615184" cy="3840480"/>
          </a:xfrm>
          <a:prstGeom prst="rect">
            <a:avLst/>
          </a:prstGeom>
          <a:solidFill>
            <a:srgbClr val="232834"/>
          </a:solidFill>
          <a:ln w="6350">
            <a:solidFill>
              <a:srgbClr val="4A4E58"/>
            </a:solidFill>
            <a:prstDash val="solid"/>
          </a:ln>
        </p:spPr>
      </p:sp>
      <p:sp>
        <p:nvSpPr>
          <p:cNvPr id="5" name="Shape 3"/>
          <p:cNvSpPr/>
          <p:nvPr/>
        </p:nvSpPr>
        <p:spPr>
          <a:xfrm>
            <a:off x="640080" y="1828800"/>
            <a:ext cx="2615184" cy="91440"/>
          </a:xfrm>
          <a:prstGeom prst="rect">
            <a:avLst/>
          </a:prstGeom>
          <a:solidFill>
            <a:srgbClr val="4A4E58"/>
          </a:solidFill>
          <a:ln/>
        </p:spPr>
      </p:sp>
      <p:sp>
        <p:nvSpPr>
          <p:cNvPr id="6" name="Text 4"/>
          <p:cNvSpPr/>
          <p:nvPr/>
        </p:nvSpPr>
        <p:spPr>
          <a:xfrm>
            <a:off x="896112" y="2194560"/>
            <a:ext cx="1828800" cy="822960"/>
          </a:xfrm>
          <a:prstGeom prst="rect">
            <a:avLst/>
          </a:prstGeom>
          <a:noFill/>
          <a:ln/>
        </p:spPr>
        <p:txBody>
          <a:bodyPr wrap="square" lIns="0" tIns="0" rIns="0" bIns="0" rtlCol="0" anchor="ctr"/>
          <a:lstStyle/>
          <a:p>
            <a:pPr indent="0" marL="0">
              <a:buNone/>
            </a:pPr>
            <a:r>
              <a:rPr lang="en-US" sz="4000" b="1" dirty="0">
                <a:solidFill>
                  <a:srgbClr val="343C4A"/>
                </a:solidFill>
                <a:latin typeface="Georgia" pitchFamily="34" charset="0"/>
                <a:ea typeface="Georgia" pitchFamily="34" charset="-122"/>
                <a:cs typeface="Georgia" pitchFamily="34" charset="-120"/>
              </a:rPr>
              <a:t>01</a:t>
            </a:r>
            <a:endParaRPr lang="en-US" sz="4000" dirty="0"/>
          </a:p>
        </p:txBody>
      </p:sp>
      <p:sp>
        <p:nvSpPr>
          <p:cNvPr id="7" name="Text 5"/>
          <p:cNvSpPr/>
          <p:nvPr/>
        </p:nvSpPr>
        <p:spPr>
          <a:xfrm>
            <a:off x="914400" y="3200400"/>
            <a:ext cx="2194560" cy="548640"/>
          </a:xfrm>
          <a:prstGeom prst="rect">
            <a:avLst/>
          </a:prstGeom>
          <a:noFill/>
          <a:ln/>
        </p:spPr>
        <p:txBody>
          <a:bodyPr wrap="square" lIns="0" tIns="0" rIns="0" bIns="0" rtlCol="0" anchor="ctr"/>
          <a:lstStyle/>
          <a:p>
            <a:pPr indent="0" marL="0">
              <a:buNone/>
            </a:pPr>
            <a:r>
              <a:rPr lang="en-US" sz="1100" b="1" spc="100" kern="0" dirty="0">
                <a:solidFill>
                  <a:srgbClr val="E8EDF2"/>
                </a:solidFill>
                <a:latin typeface="Consolas" pitchFamily="34" charset="0"/>
                <a:ea typeface="Consolas" pitchFamily="34" charset="-122"/>
                <a:cs typeface="Consolas" pitchFamily="34" charset="-120"/>
              </a:rPr>
              <a:t>WATER</a:t>
            </a:r>
            <a:endParaRPr lang="en-US" sz="1100" dirty="0"/>
          </a:p>
        </p:txBody>
      </p:sp>
      <p:sp>
        <p:nvSpPr>
          <p:cNvPr id="8" name="Text 6"/>
          <p:cNvSpPr/>
          <p:nvPr/>
        </p:nvSpPr>
        <p:spPr>
          <a:xfrm>
            <a:off x="914400" y="3840480"/>
            <a:ext cx="2139696" cy="1645920"/>
          </a:xfrm>
          <a:prstGeom prst="rect">
            <a:avLst/>
          </a:prstGeom>
          <a:noFill/>
          <a:ln/>
        </p:spPr>
        <p:txBody>
          <a:bodyPr wrap="square" lIns="0" tIns="0" rIns="0" bIns="0" rtlCol="0" anchor="ctr"/>
          <a:lstStyle/>
          <a:p>
            <a:pPr indent="0" marL="0">
              <a:lnSpc>
                <a:spcPts val="1800"/>
              </a:lnSpc>
              <a:buNone/>
            </a:pPr>
            <a:r>
              <a:rPr lang="en-US" sz="1200" dirty="0">
                <a:solidFill>
                  <a:srgbClr val="8A93A3"/>
                </a:solidFill>
                <a:latin typeface="Calibri" pitchFamily="34" charset="0"/>
                <a:ea typeface="Calibri" pitchFamily="34" charset="-122"/>
                <a:cs typeface="Calibri" pitchFamily="34" charset="-120"/>
              </a:rPr>
              <a:t>One glacial Highland source, filtered through quartz across three thousand years.</a:t>
            </a:r>
            <a:endParaRPr lang="en-US" sz="1200" dirty="0"/>
          </a:p>
        </p:txBody>
      </p:sp>
      <p:sp>
        <p:nvSpPr>
          <p:cNvPr id="9" name="Shape 7"/>
          <p:cNvSpPr/>
          <p:nvPr/>
        </p:nvSpPr>
        <p:spPr>
          <a:xfrm>
            <a:off x="3383280" y="1828800"/>
            <a:ext cx="2615184" cy="3840480"/>
          </a:xfrm>
          <a:prstGeom prst="rect">
            <a:avLst/>
          </a:prstGeom>
          <a:solidFill>
            <a:srgbClr val="232834"/>
          </a:solidFill>
          <a:ln w="6350">
            <a:solidFill>
              <a:srgbClr val="4A4E58"/>
            </a:solidFill>
            <a:prstDash val="solid"/>
          </a:ln>
        </p:spPr>
      </p:sp>
      <p:sp>
        <p:nvSpPr>
          <p:cNvPr id="10" name="Shape 8"/>
          <p:cNvSpPr/>
          <p:nvPr/>
        </p:nvSpPr>
        <p:spPr>
          <a:xfrm>
            <a:off x="3383280" y="1828800"/>
            <a:ext cx="2615184" cy="91440"/>
          </a:xfrm>
          <a:prstGeom prst="rect">
            <a:avLst/>
          </a:prstGeom>
          <a:solidFill>
            <a:srgbClr val="4A4E58"/>
          </a:solidFill>
          <a:ln/>
        </p:spPr>
      </p:sp>
      <p:sp>
        <p:nvSpPr>
          <p:cNvPr id="11" name="Text 9"/>
          <p:cNvSpPr/>
          <p:nvPr/>
        </p:nvSpPr>
        <p:spPr>
          <a:xfrm>
            <a:off x="3639312" y="2194560"/>
            <a:ext cx="1828800" cy="822960"/>
          </a:xfrm>
          <a:prstGeom prst="rect">
            <a:avLst/>
          </a:prstGeom>
          <a:noFill/>
          <a:ln/>
        </p:spPr>
        <p:txBody>
          <a:bodyPr wrap="square" lIns="0" tIns="0" rIns="0" bIns="0" rtlCol="0" anchor="ctr"/>
          <a:lstStyle/>
          <a:p>
            <a:pPr indent="0" marL="0">
              <a:buNone/>
            </a:pPr>
            <a:r>
              <a:rPr lang="en-US" sz="4000" b="1" dirty="0">
                <a:solidFill>
                  <a:srgbClr val="343C4A"/>
                </a:solidFill>
                <a:latin typeface="Georgia" pitchFamily="34" charset="0"/>
                <a:ea typeface="Georgia" pitchFamily="34" charset="-122"/>
                <a:cs typeface="Georgia" pitchFamily="34" charset="-120"/>
              </a:rPr>
              <a:t>02</a:t>
            </a:r>
            <a:endParaRPr lang="en-US" sz="4000" dirty="0"/>
          </a:p>
        </p:txBody>
      </p:sp>
      <p:sp>
        <p:nvSpPr>
          <p:cNvPr id="12" name="Text 10"/>
          <p:cNvSpPr/>
          <p:nvPr/>
        </p:nvSpPr>
        <p:spPr>
          <a:xfrm>
            <a:off x="3657600" y="3200400"/>
            <a:ext cx="2194560" cy="548640"/>
          </a:xfrm>
          <a:prstGeom prst="rect">
            <a:avLst/>
          </a:prstGeom>
          <a:noFill/>
          <a:ln/>
        </p:spPr>
        <p:txBody>
          <a:bodyPr wrap="square" lIns="0" tIns="0" rIns="0" bIns="0" rtlCol="0" anchor="ctr"/>
          <a:lstStyle/>
          <a:p>
            <a:pPr indent="0" marL="0">
              <a:buNone/>
            </a:pPr>
            <a:r>
              <a:rPr lang="en-US" sz="1100" b="1" spc="100" kern="0" dirty="0">
                <a:solidFill>
                  <a:srgbClr val="E8EDF2"/>
                </a:solidFill>
                <a:latin typeface="Consolas" pitchFamily="34" charset="0"/>
                <a:ea typeface="Consolas" pitchFamily="34" charset="-122"/>
                <a:cs typeface="Consolas" pitchFamily="34" charset="-120"/>
              </a:rPr>
              <a:t>27 DISTILLATIONS</a:t>
            </a:r>
            <a:endParaRPr lang="en-US" sz="1100" dirty="0"/>
          </a:p>
        </p:txBody>
      </p:sp>
      <p:sp>
        <p:nvSpPr>
          <p:cNvPr id="13" name="Text 11"/>
          <p:cNvSpPr/>
          <p:nvPr/>
        </p:nvSpPr>
        <p:spPr>
          <a:xfrm>
            <a:off x="3657600" y="3840480"/>
            <a:ext cx="2139696" cy="1645920"/>
          </a:xfrm>
          <a:prstGeom prst="rect">
            <a:avLst/>
          </a:prstGeom>
          <a:noFill/>
          <a:ln/>
        </p:spPr>
        <p:txBody>
          <a:bodyPr wrap="square" lIns="0" tIns="0" rIns="0" bIns="0" rtlCol="0" anchor="ctr"/>
          <a:lstStyle/>
          <a:p>
            <a:pPr indent="0" marL="0">
              <a:lnSpc>
                <a:spcPts val="1800"/>
              </a:lnSpc>
              <a:buNone/>
            </a:pPr>
            <a:r>
              <a:rPr lang="en-US" sz="1200" dirty="0">
                <a:solidFill>
                  <a:srgbClr val="8A93A3"/>
                </a:solidFill>
                <a:latin typeface="Calibri" pitchFamily="34" charset="0"/>
                <a:ea typeface="Calibri" pitchFamily="34" charset="-122"/>
                <a:cs typeface="Calibri" pitchFamily="34" charset="-120"/>
              </a:rPr>
              <a:t>Twenty-seven passes through copper pot stills — the whisky way — fourteen days per batch.</a:t>
            </a:r>
            <a:endParaRPr lang="en-US" sz="1200" dirty="0"/>
          </a:p>
        </p:txBody>
      </p:sp>
      <p:sp>
        <p:nvSpPr>
          <p:cNvPr id="14" name="Shape 12"/>
          <p:cNvSpPr/>
          <p:nvPr/>
        </p:nvSpPr>
        <p:spPr>
          <a:xfrm>
            <a:off x="6126480" y="1828800"/>
            <a:ext cx="2615184" cy="3840480"/>
          </a:xfrm>
          <a:prstGeom prst="rect">
            <a:avLst/>
          </a:prstGeom>
          <a:solidFill>
            <a:srgbClr val="232834"/>
          </a:solidFill>
          <a:ln w="6350">
            <a:solidFill>
              <a:srgbClr val="4A4E58"/>
            </a:solidFill>
            <a:prstDash val="solid"/>
          </a:ln>
        </p:spPr>
      </p:sp>
      <p:sp>
        <p:nvSpPr>
          <p:cNvPr id="15" name="Shape 13"/>
          <p:cNvSpPr/>
          <p:nvPr/>
        </p:nvSpPr>
        <p:spPr>
          <a:xfrm>
            <a:off x="6126480" y="1828800"/>
            <a:ext cx="2615184" cy="91440"/>
          </a:xfrm>
          <a:prstGeom prst="rect">
            <a:avLst/>
          </a:prstGeom>
          <a:solidFill>
            <a:srgbClr val="C8A668"/>
          </a:solidFill>
          <a:ln/>
        </p:spPr>
      </p:sp>
      <p:sp>
        <p:nvSpPr>
          <p:cNvPr id="16" name="Text 14"/>
          <p:cNvSpPr/>
          <p:nvPr/>
        </p:nvSpPr>
        <p:spPr>
          <a:xfrm>
            <a:off x="6382512" y="2194560"/>
            <a:ext cx="1828800" cy="822960"/>
          </a:xfrm>
          <a:prstGeom prst="rect">
            <a:avLst/>
          </a:prstGeom>
          <a:noFill/>
          <a:ln/>
        </p:spPr>
        <p:txBody>
          <a:bodyPr wrap="square" lIns="0" tIns="0" rIns="0" bIns="0" rtlCol="0" anchor="ctr"/>
          <a:lstStyle/>
          <a:p>
            <a:pPr indent="0" marL="0">
              <a:buNone/>
            </a:pPr>
            <a:r>
              <a:rPr lang="en-US" sz="4000" b="1" dirty="0">
                <a:solidFill>
                  <a:srgbClr val="C8A668"/>
                </a:solidFill>
                <a:latin typeface="Georgia" pitchFamily="34" charset="0"/>
                <a:ea typeface="Georgia" pitchFamily="34" charset="-122"/>
                <a:cs typeface="Georgia" pitchFamily="34" charset="-120"/>
              </a:rPr>
              <a:t>03</a:t>
            </a:r>
            <a:endParaRPr lang="en-US" sz="4000" dirty="0"/>
          </a:p>
        </p:txBody>
      </p:sp>
      <p:sp>
        <p:nvSpPr>
          <p:cNvPr id="17" name="Text 15"/>
          <p:cNvSpPr/>
          <p:nvPr/>
        </p:nvSpPr>
        <p:spPr>
          <a:xfrm>
            <a:off x="6400800" y="3200400"/>
            <a:ext cx="2194560" cy="548640"/>
          </a:xfrm>
          <a:prstGeom prst="rect">
            <a:avLst/>
          </a:prstGeom>
          <a:noFill/>
          <a:ln/>
        </p:spPr>
        <p:txBody>
          <a:bodyPr wrap="square" lIns="0" tIns="0" rIns="0" bIns="0" rtlCol="0" anchor="ctr"/>
          <a:lstStyle/>
          <a:p>
            <a:pPr indent="0" marL="0">
              <a:buNone/>
            </a:pPr>
            <a:r>
              <a:rPr lang="en-US" sz="1100" b="1" spc="100" kern="0" dirty="0">
                <a:solidFill>
                  <a:srgbClr val="E8EDF2"/>
                </a:solidFill>
                <a:latin typeface="Consolas" pitchFamily="34" charset="0"/>
                <a:ea typeface="Consolas" pitchFamily="34" charset="-122"/>
                <a:cs typeface="Consolas" pitchFamily="34" charset="-120"/>
              </a:rPr>
              <a:t>GEMSTONE FILTRATION</a:t>
            </a:r>
            <a:endParaRPr lang="en-US" sz="1100" dirty="0"/>
          </a:p>
        </p:txBody>
      </p:sp>
      <p:sp>
        <p:nvSpPr>
          <p:cNvPr id="18" name="Text 16"/>
          <p:cNvSpPr/>
          <p:nvPr/>
        </p:nvSpPr>
        <p:spPr>
          <a:xfrm>
            <a:off x="6400800" y="3840480"/>
            <a:ext cx="2139696" cy="1645920"/>
          </a:xfrm>
          <a:prstGeom prst="rect">
            <a:avLst/>
          </a:prstGeom>
          <a:noFill/>
          <a:ln/>
        </p:spPr>
        <p:txBody>
          <a:bodyPr wrap="square" lIns="0" tIns="0" rIns="0" bIns="0" rtlCol="0" anchor="ctr"/>
          <a:lstStyle/>
          <a:p>
            <a:pPr indent="0" marL="0">
              <a:lnSpc>
                <a:spcPts val="1800"/>
              </a:lnSpc>
              <a:buNone/>
            </a:pPr>
            <a:r>
              <a:rPr lang="en-US" sz="1200" dirty="0">
                <a:solidFill>
                  <a:srgbClr val="8A93A3"/>
                </a:solidFill>
                <a:latin typeface="Calibri" pitchFamily="34" charset="0"/>
                <a:ea typeface="Calibri" pitchFamily="34" charset="-122"/>
                <a:cs typeface="Calibri" pitchFamily="34" charset="-120"/>
              </a:rPr>
              <a:t>A final slow pass through raw cairngorm, citrine, and uncut Highland sapphire.</a:t>
            </a:r>
            <a:endParaRPr lang="en-US" sz="1200" dirty="0"/>
          </a:p>
        </p:txBody>
      </p:sp>
      <p:sp>
        <p:nvSpPr>
          <p:cNvPr id="19" name="Shape 17"/>
          <p:cNvSpPr/>
          <p:nvPr/>
        </p:nvSpPr>
        <p:spPr>
          <a:xfrm>
            <a:off x="8869680" y="1828800"/>
            <a:ext cx="2615184" cy="3840480"/>
          </a:xfrm>
          <a:prstGeom prst="rect">
            <a:avLst/>
          </a:prstGeom>
          <a:solidFill>
            <a:srgbClr val="232834"/>
          </a:solidFill>
          <a:ln w="6350">
            <a:solidFill>
              <a:srgbClr val="4A4E58"/>
            </a:solidFill>
            <a:prstDash val="solid"/>
          </a:ln>
        </p:spPr>
      </p:sp>
      <p:sp>
        <p:nvSpPr>
          <p:cNvPr id="20" name="Shape 18"/>
          <p:cNvSpPr/>
          <p:nvPr/>
        </p:nvSpPr>
        <p:spPr>
          <a:xfrm>
            <a:off x="8869680" y="1828800"/>
            <a:ext cx="2615184" cy="91440"/>
          </a:xfrm>
          <a:prstGeom prst="rect">
            <a:avLst/>
          </a:prstGeom>
          <a:solidFill>
            <a:srgbClr val="4A4E58"/>
          </a:solidFill>
          <a:ln/>
        </p:spPr>
      </p:sp>
      <p:sp>
        <p:nvSpPr>
          <p:cNvPr id="21" name="Text 19"/>
          <p:cNvSpPr/>
          <p:nvPr/>
        </p:nvSpPr>
        <p:spPr>
          <a:xfrm>
            <a:off x="9125712" y="2194560"/>
            <a:ext cx="1828800" cy="822960"/>
          </a:xfrm>
          <a:prstGeom prst="rect">
            <a:avLst/>
          </a:prstGeom>
          <a:noFill/>
          <a:ln/>
        </p:spPr>
        <p:txBody>
          <a:bodyPr wrap="square" lIns="0" tIns="0" rIns="0" bIns="0" rtlCol="0" anchor="ctr"/>
          <a:lstStyle/>
          <a:p>
            <a:pPr indent="0" marL="0">
              <a:buNone/>
            </a:pPr>
            <a:r>
              <a:rPr lang="en-US" sz="4000" b="1" dirty="0">
                <a:solidFill>
                  <a:srgbClr val="343C4A"/>
                </a:solidFill>
                <a:latin typeface="Georgia" pitchFamily="34" charset="0"/>
                <a:ea typeface="Georgia" pitchFamily="34" charset="-122"/>
                <a:cs typeface="Georgia" pitchFamily="34" charset="-120"/>
              </a:rPr>
              <a:t>04</a:t>
            </a:r>
            <a:endParaRPr lang="en-US" sz="4000" dirty="0"/>
          </a:p>
        </p:txBody>
      </p:sp>
      <p:sp>
        <p:nvSpPr>
          <p:cNvPr id="22" name="Text 20"/>
          <p:cNvSpPr/>
          <p:nvPr/>
        </p:nvSpPr>
        <p:spPr>
          <a:xfrm>
            <a:off x="9144000" y="3200400"/>
            <a:ext cx="2194560" cy="548640"/>
          </a:xfrm>
          <a:prstGeom prst="rect">
            <a:avLst/>
          </a:prstGeom>
          <a:noFill/>
          <a:ln/>
        </p:spPr>
        <p:txBody>
          <a:bodyPr wrap="square" lIns="0" tIns="0" rIns="0" bIns="0" rtlCol="0" anchor="ctr"/>
          <a:lstStyle/>
          <a:p>
            <a:pPr indent="0" marL="0">
              <a:buNone/>
            </a:pPr>
            <a:r>
              <a:rPr lang="en-US" sz="1100" b="1" spc="100" kern="0" dirty="0">
                <a:solidFill>
                  <a:srgbClr val="E8EDF2"/>
                </a:solidFill>
                <a:latin typeface="Consolas" pitchFamily="34" charset="0"/>
                <a:ea typeface="Consolas" pitchFamily="34" charset="-122"/>
                <a:cs typeface="Consolas" pitchFamily="34" charset="-120"/>
              </a:rPr>
              <a:t>THE VESSEL</a:t>
            </a:r>
            <a:endParaRPr lang="en-US" sz="1100" dirty="0"/>
          </a:p>
        </p:txBody>
      </p:sp>
      <p:sp>
        <p:nvSpPr>
          <p:cNvPr id="23" name="Text 21"/>
          <p:cNvSpPr/>
          <p:nvPr/>
        </p:nvSpPr>
        <p:spPr>
          <a:xfrm>
            <a:off x="9144000" y="3840480"/>
            <a:ext cx="2139696" cy="1645920"/>
          </a:xfrm>
          <a:prstGeom prst="rect">
            <a:avLst/>
          </a:prstGeom>
          <a:noFill/>
          <a:ln/>
        </p:spPr>
        <p:txBody>
          <a:bodyPr wrap="square" lIns="0" tIns="0" rIns="0" bIns="0" rtlCol="0" anchor="ctr"/>
          <a:lstStyle/>
          <a:p>
            <a:pPr indent="0" marL="0">
              <a:lnSpc>
                <a:spcPts val="1800"/>
              </a:lnSpc>
              <a:buNone/>
            </a:pPr>
            <a:r>
              <a:rPr lang="en-US" sz="1200" dirty="0">
                <a:solidFill>
                  <a:srgbClr val="8A93A3"/>
                </a:solidFill>
                <a:latin typeface="Calibri" pitchFamily="34" charset="0"/>
                <a:ea typeface="Calibri" pitchFamily="34" charset="-122"/>
                <a:cs typeface="Calibri" pitchFamily="34" charset="-120"/>
              </a:rPr>
              <a:t>Fewer than eighty bottles per batch. Each blown by hand. No two alike.</a:t>
            </a:r>
            <a:endParaRPr lang="en-US" sz="1200" dirty="0"/>
          </a:p>
        </p:txBody>
      </p:sp>
      <p:sp>
        <p:nvSpPr>
          <p:cNvPr id="24" name="Text 22"/>
          <p:cNvSpPr/>
          <p:nvPr/>
        </p:nvSpPr>
        <p:spPr>
          <a:xfrm>
            <a:off x="548640" y="6400800"/>
            <a:ext cx="7315200" cy="274320"/>
          </a:xfrm>
          <a:prstGeom prst="rect">
            <a:avLst/>
          </a:prstGeom>
          <a:noFill/>
          <a:ln/>
        </p:spPr>
        <p:txBody>
          <a:bodyPr wrap="square" lIns="0" tIns="0" rIns="0" bIns="0" rtlCol="0" anchor="ctr"/>
          <a:lstStyle/>
          <a:p>
            <a:pPr indent="0" marL="0">
              <a:buNone/>
            </a:pPr>
            <a:r>
              <a:rPr lang="en-US" sz="800" spc="200" kern="0" dirty="0">
                <a:solidFill>
                  <a:srgbClr val="C8A668"/>
                </a:solidFill>
                <a:latin typeface="Consolas" pitchFamily="34" charset="0"/>
                <a:ea typeface="Consolas" pitchFamily="34" charset="-122"/>
                <a:cs typeface="Consolas" pitchFamily="34" charset="-120"/>
              </a:rPr>
              <a:t>RUSSIAN BEAR</a:t>
            </a:r>
            <a:pPr indent="0" marL="0">
              <a:buNone/>
            </a:pPr>
            <a:r>
              <a:rPr lang="en-US" sz="800" spc="200" kern="0" dirty="0">
                <a:solidFill>
                  <a:srgbClr val="8A93A3"/>
                </a:solidFill>
                <a:latin typeface="Consolas" pitchFamily="34" charset="0"/>
                <a:ea typeface="Consolas" pitchFamily="34" charset="-122"/>
                <a:cs typeface="Consolas" pitchFamily="34" charset="-120"/>
              </a:rPr>
              <a:t>   ·   The Coldest Pursuit</a:t>
            </a:r>
            <a:endParaRPr lang="en-US" sz="800" dirty="0"/>
          </a:p>
        </p:txBody>
      </p:sp>
      <p:sp>
        <p:nvSpPr>
          <p:cNvPr id="25" name="Text 23"/>
          <p:cNvSpPr/>
          <p:nvPr/>
        </p:nvSpPr>
        <p:spPr>
          <a:xfrm>
            <a:off x="11155680" y="6400800"/>
            <a:ext cx="457200" cy="274320"/>
          </a:xfrm>
          <a:prstGeom prst="rect">
            <a:avLst/>
          </a:prstGeom>
          <a:noFill/>
          <a:ln/>
        </p:spPr>
        <p:txBody>
          <a:bodyPr wrap="square" lIns="0" tIns="0" rIns="0" bIns="0" rtlCol="0" anchor="ctr"/>
          <a:lstStyle/>
          <a:p>
            <a:pPr algn="r" indent="0" marL="0">
              <a:buNone/>
            </a:pPr>
            <a:r>
              <a:rPr lang="en-US" sz="800" dirty="0">
                <a:solidFill>
                  <a:srgbClr val="8A93A3"/>
                </a:solidFill>
                <a:latin typeface="Consolas" pitchFamily="34" charset="0"/>
                <a:ea typeface="Consolas" pitchFamily="34" charset="-122"/>
                <a:cs typeface="Consolas" pitchFamily="34" charset="-120"/>
              </a:rPr>
              <a:t>04</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232834"/>
        </a:solidFill>
      </p:bgPr>
    </p:bg>
    <p:spTree>
      <p:nvGrpSpPr>
        <p:cNvPr id="1" name=""/>
        <p:cNvGrpSpPr/>
        <p:nvPr/>
      </p:nvGrpSpPr>
      <p:grpSpPr>
        <a:xfrm>
          <a:off x="0" y="0"/>
          <a:ext cx="0" cy="0"/>
          <a:chOff x="0" y="0"/>
          <a:chExt cx="0" cy="0"/>
        </a:xfrm>
      </p:grpSpPr>
      <p:sp>
        <p:nvSpPr>
          <p:cNvPr id="2" name="Text 0"/>
          <p:cNvSpPr/>
          <p:nvPr/>
        </p:nvSpPr>
        <p:spPr>
          <a:xfrm>
            <a:off x="640080" y="548640"/>
            <a:ext cx="7315200" cy="274320"/>
          </a:xfrm>
          <a:prstGeom prst="rect">
            <a:avLst/>
          </a:prstGeom>
          <a:noFill/>
          <a:ln/>
        </p:spPr>
        <p:txBody>
          <a:bodyPr wrap="square" lIns="0" tIns="0" rIns="0" bIns="0" rtlCol="0" anchor="ctr"/>
          <a:lstStyle/>
          <a:p>
            <a:pPr indent="0" marL="0">
              <a:buNone/>
            </a:pPr>
            <a:r>
              <a:rPr lang="en-US" sz="900" spc="300" kern="0" dirty="0">
                <a:solidFill>
                  <a:srgbClr val="D4F53C"/>
                </a:solidFill>
                <a:latin typeface="Consolas" pitchFamily="34" charset="0"/>
                <a:ea typeface="Consolas" pitchFamily="34" charset="-122"/>
                <a:cs typeface="Consolas" pitchFamily="34" charset="-120"/>
              </a:rPr>
              <a:t>04 — THE VESSEL</a:t>
            </a:r>
            <a:endParaRPr lang="en-US" sz="900" dirty="0"/>
          </a:p>
        </p:txBody>
      </p:sp>
      <p:sp>
        <p:nvSpPr>
          <p:cNvPr id="3" name="Text 1"/>
          <p:cNvSpPr/>
          <p:nvPr/>
        </p:nvSpPr>
        <p:spPr>
          <a:xfrm>
            <a:off x="640080" y="1188720"/>
            <a:ext cx="7315200" cy="1645920"/>
          </a:xfrm>
          <a:prstGeom prst="rect">
            <a:avLst/>
          </a:prstGeom>
          <a:noFill/>
          <a:ln/>
        </p:spPr>
        <p:txBody>
          <a:bodyPr wrap="square" lIns="0" tIns="0" rIns="0" bIns="0" rtlCol="0" anchor="ctr"/>
          <a:lstStyle/>
          <a:p>
            <a:pPr indent="0" marL="0">
              <a:lnSpc>
                <a:spcPts val="4200"/>
              </a:lnSpc>
              <a:buNone/>
            </a:pPr>
            <a:r>
              <a:rPr lang="en-US" sz="3600" b="1" dirty="0">
                <a:solidFill>
                  <a:srgbClr val="E8EDF2"/>
                </a:solidFill>
                <a:latin typeface="Georgia" pitchFamily="34" charset="0"/>
                <a:ea typeface="Georgia" pitchFamily="34" charset="-122"/>
                <a:cs typeface="Georgia" pitchFamily="34" charset="-120"/>
              </a:rPr>
              <a:t>The bottle is the reason</a:t>
            </a:r>
            <a:endParaRPr lang="en-US" sz="3600" dirty="0"/>
          </a:p>
          <a:p>
            <a:pPr indent="0" marL="0">
              <a:lnSpc>
                <a:spcPts val="4200"/>
              </a:lnSpc>
              <a:buNone/>
            </a:pPr>
            <a:r>
              <a:rPr lang="en-US" sz="3600" b="1" dirty="0">
                <a:solidFill>
                  <a:srgbClr val="E8EDF2"/>
                </a:solidFill>
                <a:latin typeface="Georgia" pitchFamily="34" charset="0"/>
                <a:ea typeface="Georgia" pitchFamily="34" charset="-122"/>
                <a:cs typeface="Georgia" pitchFamily="34" charset="-120"/>
              </a:rPr>
              <a:t>they keep it.</a:t>
            </a:r>
            <a:endParaRPr lang="en-US" sz="3600" dirty="0"/>
          </a:p>
        </p:txBody>
      </p:sp>
      <p:sp>
        <p:nvSpPr>
          <p:cNvPr id="4" name="Text 2"/>
          <p:cNvSpPr/>
          <p:nvPr/>
        </p:nvSpPr>
        <p:spPr>
          <a:xfrm>
            <a:off x="640080" y="3108960"/>
            <a:ext cx="6766560" cy="1828800"/>
          </a:xfrm>
          <a:prstGeom prst="rect">
            <a:avLst/>
          </a:prstGeom>
          <a:noFill/>
          <a:ln/>
        </p:spPr>
        <p:txBody>
          <a:bodyPr wrap="square" lIns="0" tIns="0" rIns="0" bIns="0" rtlCol="0" anchor="ctr"/>
          <a:lstStyle/>
          <a:p>
            <a:pPr indent="0" marL="0">
              <a:lnSpc>
                <a:spcPts val="2500"/>
              </a:lnSpc>
              <a:buNone/>
            </a:pPr>
            <a:r>
              <a:rPr lang="en-US" sz="1500" dirty="0">
                <a:solidFill>
                  <a:srgbClr val="8A93A3"/>
                </a:solidFill>
                <a:latin typeface="Calibri" pitchFamily="34" charset="0"/>
                <a:ea typeface="Calibri" pitchFamily="34" charset="-122"/>
                <a:cs typeface="Calibri" pitchFamily="34" charset="-120"/>
              </a:rPr>
              <a:t>Each bottle is individually hand-blown in the Scottish Borders — leaded crystal with a faint blue-smoke tint, stoppered with a single block of polished Scottish granite. Signed on the base. Numbered. Registered. The vodka is the reason they open it.</a:t>
            </a:r>
            <a:endParaRPr lang="en-US" sz="1500" dirty="0"/>
          </a:p>
        </p:txBody>
      </p:sp>
      <p:sp>
        <p:nvSpPr>
          <p:cNvPr id="5" name="Text 3"/>
          <p:cNvSpPr/>
          <p:nvPr/>
        </p:nvSpPr>
        <p:spPr>
          <a:xfrm>
            <a:off x="640080" y="5212080"/>
            <a:ext cx="8229600" cy="274320"/>
          </a:xfrm>
          <a:prstGeom prst="rect">
            <a:avLst/>
          </a:prstGeom>
          <a:noFill/>
          <a:ln/>
        </p:spPr>
        <p:txBody>
          <a:bodyPr wrap="square" lIns="0" tIns="0" rIns="0" bIns="0" rtlCol="0" anchor="ctr"/>
          <a:lstStyle/>
          <a:p>
            <a:pPr indent="0" marL="0">
              <a:buNone/>
            </a:pPr>
            <a:r>
              <a:rPr lang="en-US" sz="1000" spc="200" kern="0" dirty="0">
                <a:solidFill>
                  <a:srgbClr val="C8A668"/>
                </a:solidFill>
                <a:latin typeface="Consolas" pitchFamily="34" charset="0"/>
                <a:ea typeface="Consolas" pitchFamily="34" charset="-122"/>
                <a:cs typeface="Consolas" pitchFamily="34" charset="-120"/>
              </a:rPr>
              <a:t>FACETED CRYSTAL  ·  GRANITE STOPPER  ·  HAND-NUMBERED</a:t>
            </a:r>
            <a:endParaRPr lang="en-US" sz="1000" dirty="0"/>
          </a:p>
        </p:txBody>
      </p:sp>
      <p:sp>
        <p:nvSpPr>
          <p:cNvPr id="6" name="Shape 4"/>
          <p:cNvSpPr/>
          <p:nvPr/>
        </p:nvSpPr>
        <p:spPr>
          <a:xfrm>
            <a:off x="8869680" y="1005840"/>
            <a:ext cx="1280160" cy="502920"/>
          </a:xfrm>
          <a:prstGeom prst="rect">
            <a:avLst/>
          </a:prstGeom>
          <a:solidFill>
            <a:srgbClr val="31506B"/>
          </a:solidFill>
          <a:ln w="6350">
            <a:solidFill>
              <a:srgbClr val="4A4E58"/>
            </a:solidFill>
            <a:prstDash val="solid"/>
          </a:ln>
        </p:spPr>
      </p:sp>
      <p:sp>
        <p:nvSpPr>
          <p:cNvPr id="7" name="Shape 5"/>
          <p:cNvSpPr/>
          <p:nvPr/>
        </p:nvSpPr>
        <p:spPr>
          <a:xfrm>
            <a:off x="9052560" y="1508760"/>
            <a:ext cx="914400" cy="274320"/>
          </a:xfrm>
          <a:prstGeom prst="rect">
            <a:avLst/>
          </a:prstGeom>
          <a:solidFill>
            <a:srgbClr val="4A4E58"/>
          </a:solidFill>
          <a:ln/>
        </p:spPr>
      </p:sp>
      <p:sp>
        <p:nvSpPr>
          <p:cNvPr id="8" name="Shape 6"/>
          <p:cNvSpPr/>
          <p:nvPr/>
        </p:nvSpPr>
        <p:spPr>
          <a:xfrm>
            <a:off x="9098280" y="1783080"/>
            <a:ext cx="822960" cy="0"/>
          </a:xfrm>
          <a:prstGeom prst="rect">
            <a:avLst/>
          </a:prstGeom>
          <a:noFill/>
          <a:ln w="12700">
            <a:solidFill>
              <a:srgbClr val="C8A668"/>
            </a:solidFill>
            <a:prstDash val="solid"/>
          </a:ln>
        </p:spPr>
      </p:sp>
      <p:sp>
        <p:nvSpPr>
          <p:cNvPr id="9" name="Shape 7"/>
          <p:cNvSpPr/>
          <p:nvPr/>
        </p:nvSpPr>
        <p:spPr>
          <a:xfrm>
            <a:off x="9509760" y="1783080"/>
            <a:ext cx="-914400" cy="3657600"/>
          </a:xfrm>
          <a:prstGeom prst="line">
            <a:avLst/>
          </a:prstGeom>
          <a:noFill/>
          <a:ln w="19050">
            <a:solidFill>
              <a:srgbClr val="5E7E96"/>
            </a:solidFill>
            <a:prstDash val="solid"/>
          </a:ln>
        </p:spPr>
      </p:sp>
      <p:sp>
        <p:nvSpPr>
          <p:cNvPr id="10" name="Shape 8"/>
          <p:cNvSpPr/>
          <p:nvPr/>
        </p:nvSpPr>
        <p:spPr>
          <a:xfrm>
            <a:off x="9509760" y="1783080"/>
            <a:ext cx="914400" cy="3657600"/>
          </a:xfrm>
          <a:prstGeom prst="line">
            <a:avLst/>
          </a:prstGeom>
          <a:noFill/>
          <a:ln w="19050">
            <a:solidFill>
              <a:srgbClr val="5E7E96"/>
            </a:solidFill>
            <a:prstDash val="solid"/>
          </a:ln>
        </p:spPr>
      </p:sp>
      <p:sp>
        <p:nvSpPr>
          <p:cNvPr id="11" name="Shape 9"/>
          <p:cNvSpPr/>
          <p:nvPr/>
        </p:nvSpPr>
        <p:spPr>
          <a:xfrm>
            <a:off x="8595360" y="5440680"/>
            <a:ext cx="1828800" cy="0"/>
          </a:xfrm>
          <a:prstGeom prst="line">
            <a:avLst/>
          </a:prstGeom>
          <a:noFill/>
          <a:ln w="19050">
            <a:solidFill>
              <a:srgbClr val="5E7E96"/>
            </a:solidFill>
            <a:prstDash val="solid"/>
          </a:ln>
        </p:spPr>
      </p:sp>
      <p:sp>
        <p:nvSpPr>
          <p:cNvPr id="12" name="Shape 10"/>
          <p:cNvSpPr/>
          <p:nvPr/>
        </p:nvSpPr>
        <p:spPr>
          <a:xfrm>
            <a:off x="9509760" y="1783080"/>
            <a:ext cx="0" cy="3657600"/>
          </a:xfrm>
          <a:prstGeom prst="line">
            <a:avLst/>
          </a:prstGeom>
          <a:noFill/>
          <a:ln w="6350">
            <a:solidFill>
              <a:srgbClr val="31506B"/>
            </a:solidFill>
            <a:prstDash val="dash"/>
          </a:ln>
        </p:spPr>
      </p:sp>
      <p:sp>
        <p:nvSpPr>
          <p:cNvPr id="13" name="Text 11"/>
          <p:cNvSpPr/>
          <p:nvPr/>
        </p:nvSpPr>
        <p:spPr>
          <a:xfrm>
            <a:off x="548640" y="6400800"/>
            <a:ext cx="7315200" cy="274320"/>
          </a:xfrm>
          <a:prstGeom prst="rect">
            <a:avLst/>
          </a:prstGeom>
          <a:noFill/>
          <a:ln/>
        </p:spPr>
        <p:txBody>
          <a:bodyPr wrap="square" lIns="0" tIns="0" rIns="0" bIns="0" rtlCol="0" anchor="ctr"/>
          <a:lstStyle/>
          <a:p>
            <a:pPr indent="0" marL="0">
              <a:buNone/>
            </a:pPr>
            <a:r>
              <a:rPr lang="en-US" sz="800" spc="200" kern="0" dirty="0">
                <a:solidFill>
                  <a:srgbClr val="C8A668"/>
                </a:solidFill>
                <a:latin typeface="Consolas" pitchFamily="34" charset="0"/>
                <a:ea typeface="Consolas" pitchFamily="34" charset="-122"/>
                <a:cs typeface="Consolas" pitchFamily="34" charset="-120"/>
              </a:rPr>
              <a:t>RUSSIAN BEAR</a:t>
            </a:r>
            <a:pPr indent="0" marL="0">
              <a:buNone/>
            </a:pPr>
            <a:r>
              <a:rPr lang="en-US" sz="800" spc="200" kern="0" dirty="0">
                <a:solidFill>
                  <a:srgbClr val="8A93A3"/>
                </a:solidFill>
                <a:latin typeface="Consolas" pitchFamily="34" charset="0"/>
                <a:ea typeface="Consolas" pitchFamily="34" charset="-122"/>
                <a:cs typeface="Consolas" pitchFamily="34" charset="-120"/>
              </a:rPr>
              <a:t>   ·   The Coldest Pursuit</a:t>
            </a:r>
            <a:endParaRPr lang="en-US" sz="800" dirty="0"/>
          </a:p>
        </p:txBody>
      </p:sp>
      <p:sp>
        <p:nvSpPr>
          <p:cNvPr id="14" name="Text 12"/>
          <p:cNvSpPr/>
          <p:nvPr/>
        </p:nvSpPr>
        <p:spPr>
          <a:xfrm>
            <a:off x="11155680" y="6400800"/>
            <a:ext cx="457200" cy="274320"/>
          </a:xfrm>
          <a:prstGeom prst="rect">
            <a:avLst/>
          </a:prstGeom>
          <a:noFill/>
          <a:ln/>
        </p:spPr>
        <p:txBody>
          <a:bodyPr wrap="square" lIns="0" tIns="0" rIns="0" bIns="0" rtlCol="0" anchor="ctr"/>
          <a:lstStyle/>
          <a:p>
            <a:pPr algn="r" indent="0" marL="0">
              <a:buNone/>
            </a:pPr>
            <a:r>
              <a:rPr lang="en-US" sz="800" dirty="0">
                <a:solidFill>
                  <a:srgbClr val="8A93A3"/>
                </a:solidFill>
                <a:latin typeface="Consolas" pitchFamily="34" charset="0"/>
                <a:ea typeface="Consolas" pitchFamily="34" charset="-122"/>
                <a:cs typeface="Consolas" pitchFamily="34" charset="-120"/>
              </a:rPr>
              <a:t>05</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C0E14"/>
        </a:solidFill>
      </p:bgPr>
    </p:bg>
    <p:spTree>
      <p:nvGrpSpPr>
        <p:cNvPr id="1" name=""/>
        <p:cNvGrpSpPr/>
        <p:nvPr/>
      </p:nvGrpSpPr>
      <p:grpSpPr>
        <a:xfrm>
          <a:off x="0" y="0"/>
          <a:ext cx="0" cy="0"/>
          <a:chOff x="0" y="0"/>
          <a:chExt cx="0" cy="0"/>
        </a:xfrm>
      </p:grpSpPr>
      <p:pic>
        <p:nvPicPr>
          <p:cNvPr id="2" name="Image 0" descr="/home/claude/bear_transparent.png">    </p:cNvPr>
          <p:cNvPicPr>
            <a:picLocks noChangeAspect="1"/>
          </p:cNvPicPr>
          <p:nvPr/>
        </p:nvPicPr>
        <p:blipFill>
          <a:blip r:embed="rId1"/>
          <a:stretch>
            <a:fillRect/>
          </a:stretch>
        </p:blipFill>
        <p:spPr>
          <a:xfrm>
            <a:off x="731520" y="1097280"/>
            <a:ext cx="2377440" cy="3931920"/>
          </a:xfrm>
          <a:prstGeom prst="rect">
            <a:avLst/>
          </a:prstGeom>
        </p:spPr>
      </p:pic>
      <p:sp>
        <p:nvSpPr>
          <p:cNvPr id="3" name="Text 0"/>
          <p:cNvSpPr/>
          <p:nvPr/>
        </p:nvSpPr>
        <p:spPr>
          <a:xfrm>
            <a:off x="3840480" y="1280160"/>
            <a:ext cx="7315200" cy="274320"/>
          </a:xfrm>
          <a:prstGeom prst="rect">
            <a:avLst/>
          </a:prstGeom>
          <a:noFill/>
          <a:ln/>
        </p:spPr>
        <p:txBody>
          <a:bodyPr wrap="square" lIns="0" tIns="0" rIns="0" bIns="0" rtlCol="0" anchor="ctr"/>
          <a:lstStyle/>
          <a:p>
            <a:pPr indent="0" marL="0">
              <a:buNone/>
            </a:pPr>
            <a:r>
              <a:rPr lang="en-US" sz="900" spc="300" kern="0" dirty="0">
                <a:solidFill>
                  <a:srgbClr val="C8A668"/>
                </a:solidFill>
                <a:latin typeface="Consolas" pitchFamily="34" charset="0"/>
                <a:ea typeface="Consolas" pitchFamily="34" charset="-122"/>
                <a:cs typeface="Consolas" pitchFamily="34" charset="-120"/>
              </a:rPr>
              <a:t>05 — THE IDENTITY</a:t>
            </a:r>
            <a:endParaRPr lang="en-US" sz="900" dirty="0"/>
          </a:p>
        </p:txBody>
      </p:sp>
      <p:sp>
        <p:nvSpPr>
          <p:cNvPr id="4" name="Text 1"/>
          <p:cNvSpPr/>
          <p:nvPr/>
        </p:nvSpPr>
        <p:spPr>
          <a:xfrm>
            <a:off x="3840480" y="1737360"/>
            <a:ext cx="7315200" cy="1645920"/>
          </a:xfrm>
          <a:prstGeom prst="rect">
            <a:avLst/>
          </a:prstGeom>
          <a:noFill/>
          <a:ln/>
        </p:spPr>
        <p:txBody>
          <a:bodyPr wrap="square" lIns="0" tIns="0" rIns="0" bIns="0" rtlCol="0" anchor="ctr"/>
          <a:lstStyle/>
          <a:p>
            <a:pPr indent="0" marL="0">
              <a:lnSpc>
                <a:spcPts val="4000"/>
              </a:lnSpc>
              <a:buNone/>
            </a:pPr>
            <a:r>
              <a:rPr lang="en-US" sz="3200" b="1" dirty="0">
                <a:solidFill>
                  <a:srgbClr val="E8EDF2"/>
                </a:solidFill>
                <a:latin typeface="Georgia" pitchFamily="34" charset="0"/>
                <a:ea typeface="Georgia" pitchFamily="34" charset="-122"/>
                <a:cs typeface="Georgia" pitchFamily="34" charset="-120"/>
              </a:rPr>
              <a:t>A heraldic bear, drawn the way a master engraver would.</a:t>
            </a:r>
            <a:endParaRPr lang="en-US" sz="3200" dirty="0"/>
          </a:p>
        </p:txBody>
      </p:sp>
      <p:sp>
        <p:nvSpPr>
          <p:cNvPr id="5" name="Text 2"/>
          <p:cNvSpPr/>
          <p:nvPr/>
        </p:nvSpPr>
        <p:spPr>
          <a:xfrm>
            <a:off x="3840480" y="3566160"/>
            <a:ext cx="7498080" cy="1828800"/>
          </a:xfrm>
          <a:prstGeom prst="rect">
            <a:avLst/>
          </a:prstGeom>
          <a:noFill/>
          <a:ln/>
        </p:spPr>
        <p:txBody>
          <a:bodyPr wrap="square" lIns="0" tIns="0" rIns="0" bIns="0" rtlCol="0" anchor="ctr"/>
          <a:lstStyle/>
          <a:p>
            <a:pPr indent="0" marL="0">
              <a:lnSpc>
                <a:spcPts val="2300"/>
              </a:lnSpc>
              <a:buNone/>
            </a:pPr>
            <a:r>
              <a:rPr lang="en-US" sz="1400" dirty="0">
                <a:solidFill>
                  <a:srgbClr val="8A93A3"/>
                </a:solidFill>
                <a:latin typeface="Calibri" pitchFamily="34" charset="0"/>
                <a:ea typeface="Calibri" pitchFamily="34" charset="-122"/>
                <a:cs typeface="Calibri" pitchFamily="34" charset="-120"/>
              </a:rPr>
              <a:t>Standing rampant — strength held still, never aggression. Rendered in fine-line engraving and cairngorm gold, the national stone made visible. The mark is debossed into the glass, etched into the granite, watermarked into the certificate. It never shouts. It does not need to.</a:t>
            </a:r>
            <a:endParaRPr lang="en-US" sz="1400" dirty="0"/>
          </a:p>
        </p:txBody>
      </p:sp>
      <p:sp>
        <p:nvSpPr>
          <p:cNvPr id="6" name="Text 3"/>
          <p:cNvSpPr/>
          <p:nvPr/>
        </p:nvSpPr>
        <p:spPr>
          <a:xfrm>
            <a:off x="548640" y="6400800"/>
            <a:ext cx="7315200" cy="274320"/>
          </a:xfrm>
          <a:prstGeom prst="rect">
            <a:avLst/>
          </a:prstGeom>
          <a:noFill/>
          <a:ln/>
        </p:spPr>
        <p:txBody>
          <a:bodyPr wrap="square" lIns="0" tIns="0" rIns="0" bIns="0" rtlCol="0" anchor="ctr"/>
          <a:lstStyle/>
          <a:p>
            <a:pPr indent="0" marL="0">
              <a:buNone/>
            </a:pPr>
            <a:r>
              <a:rPr lang="en-US" sz="800" spc="200" kern="0" dirty="0">
                <a:solidFill>
                  <a:srgbClr val="C8A668"/>
                </a:solidFill>
                <a:latin typeface="Consolas" pitchFamily="34" charset="0"/>
                <a:ea typeface="Consolas" pitchFamily="34" charset="-122"/>
                <a:cs typeface="Consolas" pitchFamily="34" charset="-120"/>
              </a:rPr>
              <a:t>RUSSIAN BEAR</a:t>
            </a:r>
            <a:pPr indent="0" marL="0">
              <a:buNone/>
            </a:pPr>
            <a:r>
              <a:rPr lang="en-US" sz="800" spc="200" kern="0" dirty="0">
                <a:solidFill>
                  <a:srgbClr val="8A93A3"/>
                </a:solidFill>
                <a:latin typeface="Consolas" pitchFamily="34" charset="0"/>
                <a:ea typeface="Consolas" pitchFamily="34" charset="-122"/>
                <a:cs typeface="Consolas" pitchFamily="34" charset="-120"/>
              </a:rPr>
              <a:t>   ·   The Coldest Pursuit</a:t>
            </a:r>
            <a:endParaRPr lang="en-US" sz="800" dirty="0"/>
          </a:p>
        </p:txBody>
      </p:sp>
      <p:sp>
        <p:nvSpPr>
          <p:cNvPr id="7" name="Text 4"/>
          <p:cNvSpPr/>
          <p:nvPr/>
        </p:nvSpPr>
        <p:spPr>
          <a:xfrm>
            <a:off x="11155680" y="6400800"/>
            <a:ext cx="457200" cy="274320"/>
          </a:xfrm>
          <a:prstGeom prst="rect">
            <a:avLst/>
          </a:prstGeom>
          <a:noFill/>
          <a:ln/>
        </p:spPr>
        <p:txBody>
          <a:bodyPr wrap="square" lIns="0" tIns="0" rIns="0" bIns="0" rtlCol="0" anchor="ctr"/>
          <a:lstStyle/>
          <a:p>
            <a:pPr algn="r" indent="0" marL="0">
              <a:buNone/>
            </a:pPr>
            <a:r>
              <a:rPr lang="en-US" sz="800" dirty="0">
                <a:solidFill>
                  <a:srgbClr val="8A93A3"/>
                </a:solidFill>
                <a:latin typeface="Consolas" pitchFamily="34" charset="0"/>
                <a:ea typeface="Consolas" pitchFamily="34" charset="-122"/>
                <a:cs typeface="Consolas" pitchFamily="34" charset="-120"/>
              </a:rPr>
              <a:t>06</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232834"/>
        </a:solidFill>
      </p:bgPr>
    </p:bg>
    <p:spTree>
      <p:nvGrpSpPr>
        <p:cNvPr id="1" name=""/>
        <p:cNvGrpSpPr/>
        <p:nvPr/>
      </p:nvGrpSpPr>
      <p:grpSpPr>
        <a:xfrm>
          <a:off x="0" y="0"/>
          <a:ext cx="0" cy="0"/>
          <a:chOff x="0" y="0"/>
          <a:chExt cx="0" cy="0"/>
        </a:xfrm>
      </p:grpSpPr>
      <p:sp>
        <p:nvSpPr>
          <p:cNvPr id="2" name="Shape 0"/>
          <p:cNvSpPr/>
          <p:nvPr/>
        </p:nvSpPr>
        <p:spPr>
          <a:xfrm>
            <a:off x="0" y="0"/>
            <a:ext cx="146304" cy="6858000"/>
          </a:xfrm>
          <a:prstGeom prst="rect">
            <a:avLst/>
          </a:prstGeom>
          <a:solidFill>
            <a:srgbClr val="C8A668"/>
          </a:solidFill>
          <a:ln/>
        </p:spPr>
      </p:sp>
      <p:sp>
        <p:nvSpPr>
          <p:cNvPr id="3" name="Text 1"/>
          <p:cNvSpPr/>
          <p:nvPr/>
        </p:nvSpPr>
        <p:spPr>
          <a:xfrm>
            <a:off x="640080" y="640080"/>
            <a:ext cx="7315200" cy="274320"/>
          </a:xfrm>
          <a:prstGeom prst="rect">
            <a:avLst/>
          </a:prstGeom>
          <a:noFill/>
          <a:ln/>
        </p:spPr>
        <p:txBody>
          <a:bodyPr wrap="square" lIns="0" tIns="0" rIns="0" bIns="0" rtlCol="0" anchor="ctr"/>
          <a:lstStyle/>
          <a:p>
            <a:pPr indent="0" marL="0">
              <a:buNone/>
            </a:pPr>
            <a:r>
              <a:rPr lang="en-US" sz="900" spc="300" kern="0" dirty="0">
                <a:solidFill>
                  <a:srgbClr val="D4F53C"/>
                </a:solidFill>
                <a:latin typeface="Consolas" pitchFamily="34" charset="0"/>
                <a:ea typeface="Consolas" pitchFamily="34" charset="-122"/>
                <a:cs typeface="Consolas" pitchFamily="34" charset="-120"/>
              </a:rPr>
              <a:t>06 — THE LAUNCH</a:t>
            </a:r>
            <a:endParaRPr lang="en-US" sz="900" dirty="0"/>
          </a:p>
        </p:txBody>
      </p:sp>
      <p:sp>
        <p:nvSpPr>
          <p:cNvPr id="4" name="Text 2"/>
          <p:cNvSpPr/>
          <p:nvPr/>
        </p:nvSpPr>
        <p:spPr>
          <a:xfrm>
            <a:off x="640080" y="1371600"/>
            <a:ext cx="10424160" cy="1645920"/>
          </a:xfrm>
          <a:prstGeom prst="rect">
            <a:avLst/>
          </a:prstGeom>
          <a:noFill/>
          <a:ln/>
        </p:spPr>
        <p:txBody>
          <a:bodyPr wrap="square" lIns="0" tIns="0" rIns="0" bIns="0" rtlCol="0" anchor="ctr"/>
          <a:lstStyle/>
          <a:p>
            <a:pPr indent="0" marL="0">
              <a:lnSpc>
                <a:spcPts val="4800"/>
              </a:lnSpc>
              <a:buNone/>
            </a:pPr>
            <a:r>
              <a:rPr lang="en-US" sz="4000" b="1" dirty="0">
                <a:solidFill>
                  <a:srgbClr val="E8EDF2"/>
                </a:solidFill>
                <a:latin typeface="Georgia" pitchFamily="34" charset="0"/>
                <a:ea typeface="Georgia" pitchFamily="34" charset="-122"/>
                <a:cs typeface="Georgia" pitchFamily="34" charset="-120"/>
              </a:rPr>
              <a:t>Twelve bottles. Twelve people. No advertising.</a:t>
            </a:r>
            <a:endParaRPr lang="en-US" sz="4000" dirty="0"/>
          </a:p>
        </p:txBody>
      </p:sp>
      <p:sp>
        <p:nvSpPr>
          <p:cNvPr id="5" name="Text 3"/>
          <p:cNvSpPr/>
          <p:nvPr/>
        </p:nvSpPr>
        <p:spPr>
          <a:xfrm>
            <a:off x="640080" y="3200400"/>
            <a:ext cx="8412480" cy="1828800"/>
          </a:xfrm>
          <a:prstGeom prst="rect">
            <a:avLst/>
          </a:prstGeom>
          <a:noFill/>
          <a:ln/>
        </p:spPr>
        <p:txBody>
          <a:bodyPr wrap="square" lIns="0" tIns="0" rIns="0" bIns="0" rtlCol="0" anchor="ctr"/>
          <a:lstStyle/>
          <a:p>
            <a:pPr indent="0" marL="0">
              <a:lnSpc>
                <a:spcPts val="2500"/>
              </a:lnSpc>
              <a:buNone/>
            </a:pPr>
            <a:r>
              <a:rPr lang="en-US" sz="1500" dirty="0">
                <a:solidFill>
                  <a:srgbClr val="8A93A3"/>
                </a:solidFill>
                <a:latin typeface="Calibri" pitchFamily="34" charset="0"/>
                <a:ea typeface="Calibri" pitchFamily="34" charset="-122"/>
                <a:cs typeface="Calibri" pitchFamily="34" charset="-120"/>
              </a:rPr>
              <a:t>Russian Bear does not launch with a media buy. It launches by placement — twelve bottles delivered to twelve people chosen because they will never sell, never post for clout, and never need to be asked twice. The brand enters culture through absence. Scarcity is the message; introduction is the only channel.</a:t>
            </a:r>
            <a:endParaRPr lang="en-US" sz="1500" dirty="0"/>
          </a:p>
        </p:txBody>
      </p:sp>
      <p:sp>
        <p:nvSpPr>
          <p:cNvPr id="6" name="Text 4"/>
          <p:cNvSpPr/>
          <p:nvPr/>
        </p:nvSpPr>
        <p:spPr>
          <a:xfrm>
            <a:off x="640080" y="5394960"/>
            <a:ext cx="8229600" cy="365760"/>
          </a:xfrm>
          <a:prstGeom prst="rect">
            <a:avLst/>
          </a:prstGeom>
          <a:noFill/>
          <a:ln/>
        </p:spPr>
        <p:txBody>
          <a:bodyPr wrap="square" lIns="0" tIns="0" rIns="0" bIns="0" rtlCol="0" anchor="ctr"/>
          <a:lstStyle/>
          <a:p>
            <a:pPr indent="0" marL="0">
              <a:buNone/>
            </a:pPr>
            <a:r>
              <a:rPr lang="en-US" sz="1200" b="1" spc="200" kern="0" dirty="0">
                <a:solidFill>
                  <a:srgbClr val="C8A668"/>
                </a:solidFill>
                <a:latin typeface="Consolas" pitchFamily="34" charset="0"/>
                <a:ea typeface="Consolas" pitchFamily="34" charset="-122"/>
                <a:cs typeface="Consolas" pitchFamily="34" charset="-120"/>
              </a:rPr>
              <a:t>PLACEMENT, NOT PRESENCE.</a:t>
            </a:r>
            <a:endParaRPr lang="en-US" sz="1200" dirty="0"/>
          </a:p>
        </p:txBody>
      </p:sp>
      <p:sp>
        <p:nvSpPr>
          <p:cNvPr id="7" name="Text 5"/>
          <p:cNvSpPr/>
          <p:nvPr/>
        </p:nvSpPr>
        <p:spPr>
          <a:xfrm>
            <a:off x="548640" y="6400800"/>
            <a:ext cx="7315200" cy="274320"/>
          </a:xfrm>
          <a:prstGeom prst="rect">
            <a:avLst/>
          </a:prstGeom>
          <a:noFill/>
          <a:ln/>
        </p:spPr>
        <p:txBody>
          <a:bodyPr wrap="square" lIns="0" tIns="0" rIns="0" bIns="0" rtlCol="0" anchor="ctr"/>
          <a:lstStyle/>
          <a:p>
            <a:pPr indent="0" marL="0">
              <a:buNone/>
            </a:pPr>
            <a:r>
              <a:rPr lang="en-US" sz="800" spc="200" kern="0" dirty="0">
                <a:solidFill>
                  <a:srgbClr val="C8A668"/>
                </a:solidFill>
                <a:latin typeface="Consolas" pitchFamily="34" charset="0"/>
                <a:ea typeface="Consolas" pitchFamily="34" charset="-122"/>
                <a:cs typeface="Consolas" pitchFamily="34" charset="-120"/>
              </a:rPr>
              <a:t>RUSSIAN BEAR</a:t>
            </a:r>
            <a:pPr indent="0" marL="0">
              <a:buNone/>
            </a:pPr>
            <a:r>
              <a:rPr lang="en-US" sz="800" spc="200" kern="0" dirty="0">
                <a:solidFill>
                  <a:srgbClr val="8A93A3"/>
                </a:solidFill>
                <a:latin typeface="Consolas" pitchFamily="34" charset="0"/>
                <a:ea typeface="Consolas" pitchFamily="34" charset="-122"/>
                <a:cs typeface="Consolas" pitchFamily="34" charset="-120"/>
              </a:rPr>
              <a:t>   ·   The Coldest Pursuit</a:t>
            </a:r>
            <a:endParaRPr lang="en-US" sz="800" dirty="0"/>
          </a:p>
        </p:txBody>
      </p:sp>
      <p:sp>
        <p:nvSpPr>
          <p:cNvPr id="8" name="Text 6"/>
          <p:cNvSpPr/>
          <p:nvPr/>
        </p:nvSpPr>
        <p:spPr>
          <a:xfrm>
            <a:off x="11155680" y="6400800"/>
            <a:ext cx="457200" cy="274320"/>
          </a:xfrm>
          <a:prstGeom prst="rect">
            <a:avLst/>
          </a:prstGeom>
          <a:noFill/>
          <a:ln/>
        </p:spPr>
        <p:txBody>
          <a:bodyPr wrap="square" lIns="0" tIns="0" rIns="0" bIns="0" rtlCol="0" anchor="ctr"/>
          <a:lstStyle/>
          <a:p>
            <a:pPr algn="r" indent="0" marL="0">
              <a:buNone/>
            </a:pPr>
            <a:r>
              <a:rPr lang="en-US" sz="800" dirty="0">
                <a:solidFill>
                  <a:srgbClr val="8A93A3"/>
                </a:solidFill>
                <a:latin typeface="Consolas" pitchFamily="34" charset="0"/>
                <a:ea typeface="Consolas" pitchFamily="34" charset="-122"/>
                <a:cs typeface="Consolas" pitchFamily="34" charset="-120"/>
              </a:rPr>
              <a:t>07</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C0E14"/>
        </a:solidFill>
      </p:bgPr>
    </p:bg>
    <p:spTree>
      <p:nvGrpSpPr>
        <p:cNvPr id="1" name=""/>
        <p:cNvGrpSpPr/>
        <p:nvPr/>
      </p:nvGrpSpPr>
      <p:grpSpPr>
        <a:xfrm>
          <a:off x="0" y="0"/>
          <a:ext cx="0" cy="0"/>
          <a:chOff x="0" y="0"/>
          <a:chExt cx="0" cy="0"/>
        </a:xfrm>
      </p:grpSpPr>
      <p:sp>
        <p:nvSpPr>
          <p:cNvPr id="2" name="Text 0"/>
          <p:cNvSpPr/>
          <p:nvPr/>
        </p:nvSpPr>
        <p:spPr>
          <a:xfrm>
            <a:off x="640080" y="548640"/>
            <a:ext cx="7315200" cy="274320"/>
          </a:xfrm>
          <a:prstGeom prst="rect">
            <a:avLst/>
          </a:prstGeom>
          <a:noFill/>
          <a:ln/>
        </p:spPr>
        <p:txBody>
          <a:bodyPr wrap="square" lIns="0" tIns="0" rIns="0" bIns="0" rtlCol="0" anchor="ctr"/>
          <a:lstStyle/>
          <a:p>
            <a:pPr indent="0" marL="0">
              <a:buNone/>
            </a:pPr>
            <a:r>
              <a:rPr lang="en-US" sz="900" spc="300" kern="0" dirty="0">
                <a:solidFill>
                  <a:srgbClr val="C8A668"/>
                </a:solidFill>
                <a:latin typeface="Consolas" pitchFamily="34" charset="0"/>
                <a:ea typeface="Consolas" pitchFamily="34" charset="-122"/>
                <a:cs typeface="Consolas" pitchFamily="34" charset="-120"/>
              </a:rPr>
              <a:t>07 — WHY IT HOLDS</a:t>
            </a:r>
            <a:endParaRPr lang="en-US" sz="900" dirty="0"/>
          </a:p>
        </p:txBody>
      </p:sp>
      <p:sp>
        <p:nvSpPr>
          <p:cNvPr id="3" name="Text 1"/>
          <p:cNvSpPr/>
          <p:nvPr/>
        </p:nvSpPr>
        <p:spPr>
          <a:xfrm>
            <a:off x="640080" y="1097280"/>
            <a:ext cx="10424160" cy="1645920"/>
          </a:xfrm>
          <a:prstGeom prst="rect">
            <a:avLst/>
          </a:prstGeom>
          <a:noFill/>
          <a:ln/>
        </p:spPr>
        <p:txBody>
          <a:bodyPr wrap="square" lIns="0" tIns="0" rIns="0" bIns="0" rtlCol="0" anchor="ctr"/>
          <a:lstStyle/>
          <a:p>
            <a:pPr indent="0" marL="0">
              <a:lnSpc>
                <a:spcPts val="4200"/>
              </a:lnSpc>
              <a:buNone/>
            </a:pPr>
            <a:r>
              <a:rPr lang="en-US" sz="3400" b="1" dirty="0">
                <a:solidFill>
                  <a:srgbClr val="E8EDF2"/>
                </a:solidFill>
                <a:latin typeface="Georgia" pitchFamily="34" charset="0"/>
                <a:ea typeface="Georgia" pitchFamily="34" charset="-122"/>
                <a:cs typeface="Georgia" pitchFamily="34" charset="-120"/>
              </a:rPr>
              <a:t>The brand that needs you least is the one you want most.</a:t>
            </a:r>
            <a:endParaRPr lang="en-US" sz="3400" dirty="0"/>
          </a:p>
        </p:txBody>
      </p:sp>
      <p:sp>
        <p:nvSpPr>
          <p:cNvPr id="4" name="Shape 2"/>
          <p:cNvSpPr/>
          <p:nvPr/>
        </p:nvSpPr>
        <p:spPr>
          <a:xfrm>
            <a:off x="640080" y="3017520"/>
            <a:ext cx="3529584" cy="2651760"/>
          </a:xfrm>
          <a:prstGeom prst="rect">
            <a:avLst/>
          </a:prstGeom>
          <a:solidFill>
            <a:srgbClr val="232834"/>
          </a:solidFill>
          <a:ln w="6350">
            <a:solidFill>
              <a:srgbClr val="4A4E58"/>
            </a:solidFill>
            <a:prstDash val="solid"/>
          </a:ln>
        </p:spPr>
      </p:sp>
      <p:sp>
        <p:nvSpPr>
          <p:cNvPr id="5" name="Text 3"/>
          <p:cNvSpPr/>
          <p:nvPr/>
        </p:nvSpPr>
        <p:spPr>
          <a:xfrm>
            <a:off x="914400" y="3291840"/>
            <a:ext cx="3017520" cy="365760"/>
          </a:xfrm>
          <a:prstGeom prst="rect">
            <a:avLst/>
          </a:prstGeom>
          <a:noFill/>
          <a:ln/>
        </p:spPr>
        <p:txBody>
          <a:bodyPr wrap="square" lIns="0" tIns="0" rIns="0" bIns="0" rtlCol="0" anchor="ctr"/>
          <a:lstStyle/>
          <a:p>
            <a:pPr indent="0" marL="0">
              <a:buNone/>
            </a:pPr>
            <a:r>
              <a:rPr lang="en-US" sz="1100" b="1" spc="200" kern="0" dirty="0">
                <a:solidFill>
                  <a:srgbClr val="C8A668"/>
                </a:solidFill>
                <a:latin typeface="Consolas" pitchFamily="34" charset="0"/>
                <a:ea typeface="Consolas" pitchFamily="34" charset="-122"/>
                <a:cs typeface="Consolas" pitchFamily="34" charset="-120"/>
              </a:rPr>
              <a:t>UNCOPIABLE</a:t>
            </a:r>
            <a:endParaRPr lang="en-US" sz="1100" dirty="0"/>
          </a:p>
        </p:txBody>
      </p:sp>
      <p:sp>
        <p:nvSpPr>
          <p:cNvPr id="6" name="Text 4"/>
          <p:cNvSpPr/>
          <p:nvPr/>
        </p:nvSpPr>
        <p:spPr>
          <a:xfrm>
            <a:off x="914400" y="3794760"/>
            <a:ext cx="3017520" cy="1737360"/>
          </a:xfrm>
          <a:prstGeom prst="rect">
            <a:avLst/>
          </a:prstGeom>
          <a:noFill/>
          <a:ln/>
        </p:spPr>
        <p:txBody>
          <a:bodyPr wrap="square" lIns="0" tIns="0" rIns="0" bIns="0" rtlCol="0" anchor="ctr"/>
          <a:lstStyle/>
          <a:p>
            <a:pPr indent="0" marL="0">
              <a:lnSpc>
                <a:spcPts val="1900"/>
              </a:lnSpc>
              <a:buNone/>
            </a:pPr>
            <a:r>
              <a:rPr lang="en-US" sz="1250" dirty="0">
                <a:solidFill>
                  <a:srgbClr val="8A93A3"/>
                </a:solidFill>
                <a:latin typeface="Calibri" pitchFamily="34" charset="0"/>
                <a:ea typeface="Calibri" pitchFamily="34" charset="-122"/>
                <a:cs typeface="Calibri" pitchFamily="34" charset="-120"/>
              </a:rPr>
              <a:t>The process — glacial source, 27 distillations, gemstone bed, hand-blown vessel — cannot be faked or rushed by a competitor.</a:t>
            </a:r>
            <a:endParaRPr lang="en-US" sz="1250" dirty="0"/>
          </a:p>
        </p:txBody>
      </p:sp>
      <p:sp>
        <p:nvSpPr>
          <p:cNvPr id="7" name="Shape 5"/>
          <p:cNvSpPr/>
          <p:nvPr/>
        </p:nvSpPr>
        <p:spPr>
          <a:xfrm>
            <a:off x="4297680" y="3017520"/>
            <a:ext cx="3529584" cy="2651760"/>
          </a:xfrm>
          <a:prstGeom prst="rect">
            <a:avLst/>
          </a:prstGeom>
          <a:solidFill>
            <a:srgbClr val="232834"/>
          </a:solidFill>
          <a:ln w="6350">
            <a:solidFill>
              <a:srgbClr val="4A4E58"/>
            </a:solidFill>
            <a:prstDash val="solid"/>
          </a:ln>
        </p:spPr>
      </p:sp>
      <p:sp>
        <p:nvSpPr>
          <p:cNvPr id="8" name="Text 6"/>
          <p:cNvSpPr/>
          <p:nvPr/>
        </p:nvSpPr>
        <p:spPr>
          <a:xfrm>
            <a:off x="4572000" y="3291840"/>
            <a:ext cx="3017520" cy="365760"/>
          </a:xfrm>
          <a:prstGeom prst="rect">
            <a:avLst/>
          </a:prstGeom>
          <a:noFill/>
          <a:ln/>
        </p:spPr>
        <p:txBody>
          <a:bodyPr wrap="square" lIns="0" tIns="0" rIns="0" bIns="0" rtlCol="0" anchor="ctr"/>
          <a:lstStyle/>
          <a:p>
            <a:pPr indent="0" marL="0">
              <a:buNone/>
            </a:pPr>
            <a:r>
              <a:rPr lang="en-US" sz="1100" b="1" spc="200" kern="0" dirty="0">
                <a:solidFill>
                  <a:srgbClr val="C8A668"/>
                </a:solidFill>
                <a:latin typeface="Consolas" pitchFamily="34" charset="0"/>
                <a:ea typeface="Consolas" pitchFamily="34" charset="-122"/>
                <a:cs typeface="Consolas" pitchFamily="34" charset="-120"/>
              </a:rPr>
              <a:t>SELF-EVIDENT</a:t>
            </a:r>
            <a:endParaRPr lang="en-US" sz="1100" dirty="0"/>
          </a:p>
        </p:txBody>
      </p:sp>
      <p:sp>
        <p:nvSpPr>
          <p:cNvPr id="9" name="Text 7"/>
          <p:cNvSpPr/>
          <p:nvPr/>
        </p:nvSpPr>
        <p:spPr>
          <a:xfrm>
            <a:off x="4572000" y="3794760"/>
            <a:ext cx="3017520" cy="1737360"/>
          </a:xfrm>
          <a:prstGeom prst="rect">
            <a:avLst/>
          </a:prstGeom>
          <a:noFill/>
          <a:ln/>
        </p:spPr>
        <p:txBody>
          <a:bodyPr wrap="square" lIns="0" tIns="0" rIns="0" bIns="0" rtlCol="0" anchor="ctr"/>
          <a:lstStyle/>
          <a:p>
            <a:pPr indent="0" marL="0">
              <a:lnSpc>
                <a:spcPts val="1900"/>
              </a:lnSpc>
              <a:buNone/>
            </a:pPr>
            <a:r>
              <a:rPr lang="en-US" sz="1250" dirty="0">
                <a:solidFill>
                  <a:srgbClr val="8A93A3"/>
                </a:solidFill>
                <a:latin typeface="Calibri" pitchFamily="34" charset="0"/>
                <a:ea typeface="Calibri" pitchFamily="34" charset="-122"/>
                <a:cs typeface="Calibri" pitchFamily="34" charset="-120"/>
              </a:rPr>
              <a:t>At this tier, the product argues for itself. The marketing's job is restraint, not persuasion.</a:t>
            </a:r>
            <a:endParaRPr lang="en-US" sz="1250" dirty="0"/>
          </a:p>
        </p:txBody>
      </p:sp>
      <p:sp>
        <p:nvSpPr>
          <p:cNvPr id="10" name="Shape 8"/>
          <p:cNvSpPr/>
          <p:nvPr/>
        </p:nvSpPr>
        <p:spPr>
          <a:xfrm>
            <a:off x="7955280" y="3017520"/>
            <a:ext cx="3529584" cy="2651760"/>
          </a:xfrm>
          <a:prstGeom prst="rect">
            <a:avLst/>
          </a:prstGeom>
          <a:solidFill>
            <a:srgbClr val="232834"/>
          </a:solidFill>
          <a:ln w="6350">
            <a:solidFill>
              <a:srgbClr val="4A4E58"/>
            </a:solidFill>
            <a:prstDash val="solid"/>
          </a:ln>
        </p:spPr>
      </p:sp>
      <p:sp>
        <p:nvSpPr>
          <p:cNvPr id="11" name="Text 9"/>
          <p:cNvSpPr/>
          <p:nvPr/>
        </p:nvSpPr>
        <p:spPr>
          <a:xfrm>
            <a:off x="8229600" y="3291840"/>
            <a:ext cx="3017520" cy="365760"/>
          </a:xfrm>
          <a:prstGeom prst="rect">
            <a:avLst/>
          </a:prstGeom>
          <a:noFill/>
          <a:ln/>
        </p:spPr>
        <p:txBody>
          <a:bodyPr wrap="square" lIns="0" tIns="0" rIns="0" bIns="0" rtlCol="0" anchor="ctr"/>
          <a:lstStyle/>
          <a:p>
            <a:pPr indent="0" marL="0">
              <a:buNone/>
            </a:pPr>
            <a:r>
              <a:rPr lang="en-US" sz="1100" b="1" spc="200" kern="0" dirty="0">
                <a:solidFill>
                  <a:srgbClr val="C8A668"/>
                </a:solidFill>
                <a:latin typeface="Consolas" pitchFamily="34" charset="0"/>
                <a:ea typeface="Consolas" pitchFamily="34" charset="-122"/>
                <a:cs typeface="Consolas" pitchFamily="34" charset="-120"/>
              </a:rPr>
              <a:t>DURABLE</a:t>
            </a:r>
            <a:endParaRPr lang="en-US" sz="1100" dirty="0"/>
          </a:p>
        </p:txBody>
      </p:sp>
      <p:sp>
        <p:nvSpPr>
          <p:cNvPr id="12" name="Text 10"/>
          <p:cNvSpPr/>
          <p:nvPr/>
        </p:nvSpPr>
        <p:spPr>
          <a:xfrm>
            <a:off x="8229600" y="3794760"/>
            <a:ext cx="3017520" cy="1737360"/>
          </a:xfrm>
          <a:prstGeom prst="rect">
            <a:avLst/>
          </a:prstGeom>
          <a:noFill/>
          <a:ln/>
        </p:spPr>
        <p:txBody>
          <a:bodyPr wrap="square" lIns="0" tIns="0" rIns="0" bIns="0" rtlCol="0" anchor="ctr"/>
          <a:lstStyle/>
          <a:p>
            <a:pPr indent="0" marL="0">
              <a:lnSpc>
                <a:spcPts val="1900"/>
              </a:lnSpc>
              <a:buNone/>
            </a:pPr>
            <a:r>
              <a:rPr lang="en-US" sz="1250" dirty="0">
                <a:solidFill>
                  <a:srgbClr val="8A93A3"/>
                </a:solidFill>
                <a:latin typeface="Calibri" pitchFamily="34" charset="0"/>
                <a:ea typeface="Calibri" pitchFamily="34" charset="-122"/>
                <a:cs typeface="Calibri" pitchFamily="34" charset="-120"/>
              </a:rPr>
              <a:t>‘The coldest pursuit’ is a platform Russian Bear can operate within for decades, not a campaign that expires.</a:t>
            </a:r>
            <a:endParaRPr lang="en-US" sz="1250" dirty="0"/>
          </a:p>
        </p:txBody>
      </p:sp>
      <p:sp>
        <p:nvSpPr>
          <p:cNvPr id="13" name="Text 11"/>
          <p:cNvSpPr/>
          <p:nvPr/>
        </p:nvSpPr>
        <p:spPr>
          <a:xfrm>
            <a:off x="548640" y="6400800"/>
            <a:ext cx="7315200" cy="274320"/>
          </a:xfrm>
          <a:prstGeom prst="rect">
            <a:avLst/>
          </a:prstGeom>
          <a:noFill/>
          <a:ln/>
        </p:spPr>
        <p:txBody>
          <a:bodyPr wrap="square" lIns="0" tIns="0" rIns="0" bIns="0" rtlCol="0" anchor="ctr"/>
          <a:lstStyle/>
          <a:p>
            <a:pPr indent="0" marL="0">
              <a:buNone/>
            </a:pPr>
            <a:r>
              <a:rPr lang="en-US" sz="800" spc="200" kern="0" dirty="0">
                <a:solidFill>
                  <a:srgbClr val="C8A668"/>
                </a:solidFill>
                <a:latin typeface="Consolas" pitchFamily="34" charset="0"/>
                <a:ea typeface="Consolas" pitchFamily="34" charset="-122"/>
                <a:cs typeface="Consolas" pitchFamily="34" charset="-120"/>
              </a:rPr>
              <a:t>RUSSIAN BEAR</a:t>
            </a:r>
            <a:pPr indent="0" marL="0">
              <a:buNone/>
            </a:pPr>
            <a:r>
              <a:rPr lang="en-US" sz="800" spc="200" kern="0" dirty="0">
                <a:solidFill>
                  <a:srgbClr val="8A93A3"/>
                </a:solidFill>
                <a:latin typeface="Consolas" pitchFamily="34" charset="0"/>
                <a:ea typeface="Consolas" pitchFamily="34" charset="-122"/>
                <a:cs typeface="Consolas" pitchFamily="34" charset="-120"/>
              </a:rPr>
              <a:t>   ·   The Coldest Pursuit</a:t>
            </a:r>
            <a:endParaRPr lang="en-US" sz="800" dirty="0"/>
          </a:p>
        </p:txBody>
      </p:sp>
      <p:sp>
        <p:nvSpPr>
          <p:cNvPr id="14" name="Text 12"/>
          <p:cNvSpPr/>
          <p:nvPr/>
        </p:nvSpPr>
        <p:spPr>
          <a:xfrm>
            <a:off x="11155680" y="6400800"/>
            <a:ext cx="457200" cy="274320"/>
          </a:xfrm>
          <a:prstGeom prst="rect">
            <a:avLst/>
          </a:prstGeom>
          <a:noFill/>
          <a:ln/>
        </p:spPr>
        <p:txBody>
          <a:bodyPr wrap="square" lIns="0" tIns="0" rIns="0" bIns="0" rtlCol="0" anchor="ctr"/>
          <a:lstStyle/>
          <a:p>
            <a:pPr algn="r" indent="0" marL="0">
              <a:buNone/>
            </a:pPr>
            <a:r>
              <a:rPr lang="en-US" sz="800" dirty="0">
                <a:solidFill>
                  <a:srgbClr val="8A93A3"/>
                </a:solidFill>
                <a:latin typeface="Consolas" pitchFamily="34" charset="0"/>
                <a:ea typeface="Consolas" pitchFamily="34" charset="-122"/>
                <a:cs typeface="Consolas" pitchFamily="34" charset="-120"/>
              </a:rPr>
              <a:t>08</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232834"/>
        </a:solidFill>
      </p:bgPr>
    </p:bg>
    <p:spTree>
      <p:nvGrpSpPr>
        <p:cNvPr id="1" name=""/>
        <p:cNvGrpSpPr/>
        <p:nvPr/>
      </p:nvGrpSpPr>
      <p:grpSpPr>
        <a:xfrm>
          <a:off x="0" y="0"/>
          <a:ext cx="0" cy="0"/>
          <a:chOff x="0" y="0"/>
          <a:chExt cx="0" cy="0"/>
        </a:xfrm>
      </p:grpSpPr>
      <p:pic>
        <p:nvPicPr>
          <p:cNvPr id="2" name="Image 0" descr="/home/claude/bear_transparent.png">    </p:cNvPr>
          <p:cNvPicPr>
            <a:picLocks noChangeAspect="1"/>
          </p:cNvPicPr>
          <p:nvPr/>
        </p:nvPicPr>
        <p:blipFill>
          <a:blip r:embed="rId1"/>
          <a:stretch>
            <a:fillRect/>
          </a:stretch>
        </p:blipFill>
        <p:spPr>
          <a:xfrm>
            <a:off x="9418320" y="1280160"/>
            <a:ext cx="1828800" cy="3017520"/>
          </a:xfrm>
          <a:prstGeom prst="rect">
            <a:avLst/>
          </a:prstGeom>
        </p:spPr>
      </p:pic>
      <p:sp>
        <p:nvSpPr>
          <p:cNvPr id="3" name="Shape 0"/>
          <p:cNvSpPr/>
          <p:nvPr/>
        </p:nvSpPr>
        <p:spPr>
          <a:xfrm>
            <a:off x="0" y="0"/>
            <a:ext cx="146304" cy="6858000"/>
          </a:xfrm>
          <a:prstGeom prst="rect">
            <a:avLst/>
          </a:prstGeom>
          <a:solidFill>
            <a:srgbClr val="C8A668"/>
          </a:solidFill>
          <a:ln/>
        </p:spPr>
      </p:sp>
      <p:sp>
        <p:nvSpPr>
          <p:cNvPr id="4" name="Text 1"/>
          <p:cNvSpPr/>
          <p:nvPr/>
        </p:nvSpPr>
        <p:spPr>
          <a:xfrm>
            <a:off x="640080" y="1554480"/>
            <a:ext cx="10058400" cy="365760"/>
          </a:xfrm>
          <a:prstGeom prst="rect">
            <a:avLst/>
          </a:prstGeom>
          <a:noFill/>
          <a:ln/>
        </p:spPr>
        <p:txBody>
          <a:bodyPr wrap="square" lIns="0" tIns="0" rIns="0" bIns="0" rtlCol="0" anchor="ctr"/>
          <a:lstStyle/>
          <a:p>
            <a:pPr indent="0" marL="0">
              <a:buNone/>
            </a:pPr>
            <a:r>
              <a:rPr lang="en-US" sz="1100" spc="300" kern="0" dirty="0">
                <a:solidFill>
                  <a:srgbClr val="C8A668"/>
                </a:solidFill>
                <a:latin typeface="Consolas" pitchFamily="34" charset="0"/>
                <a:ea typeface="Consolas" pitchFamily="34" charset="-122"/>
                <a:cs typeface="Consolas" pitchFamily="34" charset="-120"/>
              </a:rPr>
              <a:t>RUSSIAN BEAR  ·  HIGHLAND SINGLE ESTATE VODKA</a:t>
            </a:r>
            <a:endParaRPr lang="en-US" sz="1100" dirty="0"/>
          </a:p>
        </p:txBody>
      </p:sp>
      <p:sp>
        <p:nvSpPr>
          <p:cNvPr id="5" name="Text 2"/>
          <p:cNvSpPr/>
          <p:nvPr/>
        </p:nvSpPr>
        <p:spPr>
          <a:xfrm>
            <a:off x="566928" y="2011680"/>
            <a:ext cx="8229600" cy="2377440"/>
          </a:xfrm>
          <a:prstGeom prst="rect">
            <a:avLst/>
          </a:prstGeom>
          <a:noFill/>
          <a:ln/>
        </p:spPr>
        <p:txBody>
          <a:bodyPr wrap="square" lIns="0" tIns="0" rIns="0" bIns="0" rtlCol="0" anchor="ctr"/>
          <a:lstStyle/>
          <a:p>
            <a:pPr indent="0" marL="0">
              <a:lnSpc>
                <a:spcPts val="6600"/>
              </a:lnSpc>
              <a:buNone/>
            </a:pPr>
            <a:r>
              <a:rPr lang="en-US" sz="7200" b="1" dirty="0">
                <a:solidFill>
                  <a:srgbClr val="E8EDF2"/>
                </a:solidFill>
                <a:latin typeface="Georgia" pitchFamily="34" charset="0"/>
                <a:ea typeface="Georgia" pitchFamily="34" charset="-122"/>
                <a:cs typeface="Georgia" pitchFamily="34" charset="-120"/>
              </a:rPr>
              <a:t>The coldest</a:t>
            </a:r>
            <a:endParaRPr lang="en-US" sz="7200" dirty="0"/>
          </a:p>
          <a:p>
            <a:pPr indent="0" marL="0">
              <a:lnSpc>
                <a:spcPts val="6600"/>
              </a:lnSpc>
              <a:buNone/>
            </a:pPr>
            <a:r>
              <a:rPr lang="en-US" sz="7200" b="1" i="1" dirty="0">
                <a:solidFill>
                  <a:srgbClr val="C8A668"/>
                </a:solidFill>
                <a:latin typeface="Georgia" pitchFamily="34" charset="0"/>
                <a:ea typeface="Georgia" pitchFamily="34" charset="-122"/>
                <a:cs typeface="Georgia" pitchFamily="34" charset="-120"/>
              </a:rPr>
              <a:t>pursuit.</a:t>
            </a:r>
            <a:endParaRPr lang="en-US" sz="7200" dirty="0"/>
          </a:p>
        </p:txBody>
      </p:sp>
      <p:sp>
        <p:nvSpPr>
          <p:cNvPr id="6" name="Text 3"/>
          <p:cNvSpPr/>
          <p:nvPr/>
        </p:nvSpPr>
        <p:spPr>
          <a:xfrm>
            <a:off x="640080" y="4480560"/>
            <a:ext cx="8229600" cy="457200"/>
          </a:xfrm>
          <a:prstGeom prst="rect">
            <a:avLst/>
          </a:prstGeom>
          <a:noFill/>
          <a:ln/>
        </p:spPr>
        <p:txBody>
          <a:bodyPr wrap="square" lIns="0" tIns="0" rIns="0" bIns="0" rtlCol="0" anchor="ctr"/>
          <a:lstStyle/>
          <a:p>
            <a:pPr indent="0" marL="0">
              <a:buNone/>
            </a:pPr>
            <a:r>
              <a:rPr lang="en-US" sz="1600" i="1" dirty="0">
                <a:solidFill>
                  <a:srgbClr val="8A93A3"/>
                </a:solidFill>
                <a:latin typeface="Calibri" pitchFamily="34" charset="0"/>
                <a:ea typeface="Calibri" pitchFamily="34" charset="-122"/>
                <a:cs typeface="Calibri" pitchFamily="34" charset="-120"/>
              </a:rPr>
              <a:t>We build brands that don't need us to keep talking.</a:t>
            </a:r>
            <a:endParaRPr lang="en-US" sz="1600" dirty="0"/>
          </a:p>
        </p:txBody>
      </p:sp>
      <p:sp>
        <p:nvSpPr>
          <p:cNvPr id="7" name="Text 4"/>
          <p:cNvSpPr/>
          <p:nvPr/>
        </p:nvSpPr>
        <p:spPr>
          <a:xfrm>
            <a:off x="640080" y="5943600"/>
            <a:ext cx="10972800" cy="365760"/>
          </a:xfrm>
          <a:prstGeom prst="rect">
            <a:avLst/>
          </a:prstGeom>
          <a:noFill/>
          <a:ln/>
        </p:spPr>
        <p:txBody>
          <a:bodyPr wrap="square" lIns="0" tIns="0" rIns="0" bIns="0" rtlCol="0" anchor="ctr"/>
          <a:lstStyle/>
          <a:p>
            <a:pPr indent="0" marL="0">
              <a:buNone/>
            </a:pPr>
            <a:r>
              <a:rPr lang="en-US" sz="1000" b="1" spc="100" kern="0" dirty="0">
                <a:solidFill>
                  <a:srgbClr val="E8EDF2"/>
                </a:solidFill>
                <a:latin typeface="Consolas" pitchFamily="34" charset="0"/>
                <a:ea typeface="Consolas" pitchFamily="34" charset="-122"/>
                <a:cs typeface="Consolas" pitchFamily="34" charset="-120"/>
              </a:rPr>
              <a:t>GROWTHHIVE</a:t>
            </a:r>
            <a:pPr indent="0" marL="0">
              <a:buNone/>
            </a:pPr>
            <a:r>
              <a:rPr lang="en-US" sz="1000" spc="100" kern="0" dirty="0">
                <a:solidFill>
                  <a:srgbClr val="8A93A3"/>
                </a:solidFill>
                <a:latin typeface="Consolas" pitchFamily="34" charset="0"/>
                <a:ea typeface="Consolas" pitchFamily="34" charset="-122"/>
                <a:cs typeface="Consolas" pitchFamily="34" charset="-120"/>
              </a:rPr>
              <a:t>   Work. Play. Grow.  🐝   </a:t>
            </a:r>
            <a:pPr indent="0" marL="0">
              <a:buNone/>
            </a:pPr>
            <a:r>
              <a:rPr lang="en-US" sz="1000" spc="100" kern="0" dirty="0">
                <a:solidFill>
                  <a:srgbClr val="D4F53C"/>
                </a:solidFill>
                <a:latin typeface="Consolas" pitchFamily="34" charset="0"/>
                <a:ea typeface="Consolas" pitchFamily="34" charset="-122"/>
                <a:cs typeface="Consolas" pitchFamily="34" charset="-120"/>
              </a:rPr>
              <a:t>@thegrowthhive</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Russian Bear — The Coldest Pursuit</dc:title>
  <dc:subject>PptxGenJS Presentation</dc:subject>
  <dc:creator>Growthhive</dc:creator>
  <cp:lastModifiedBy>Growthhive</cp:lastModifiedBy>
  <cp:revision>1</cp:revision>
  <dcterms:created xsi:type="dcterms:W3CDTF">2026-06-05T11:55:37Z</dcterms:created>
  <dcterms:modified xsi:type="dcterms:W3CDTF">2026-06-05T11:55:37Z</dcterms:modified>
</cp:coreProperties>
</file>