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ANSARADA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1645920"/>
            <a:ext cx="91440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6800"/>
              </a:lnSpc>
              <a:buNone/>
            </a:pPr>
            <a:r>
              <a:rPr lang="en-US" sz="80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Tender</a:t>
            </a:r>
            <a:endParaRPr lang="en-US" sz="8000" dirty="0"/>
          </a:p>
          <a:p>
            <a:pPr indent="0" marL="0">
              <a:lnSpc>
                <a:spcPts val="6800"/>
              </a:lnSpc>
              <a:buNone/>
            </a:pPr>
            <a:r>
              <a:rPr lang="en-US" sz="8000" b="1" i="1" dirty="0">
                <a:solidFill>
                  <a:srgbClr val="E07B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Africa Procures.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640080" y="502920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Pan-African Roadshow for Infrastructure Advisory Professionals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55778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Lagos  ·  Nairobi  ·  Cairo  ·  Cape Town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— THE OPPORTUNITY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10424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Africa's infrastructure boom is the biggest procurement opportunity of the century. </a:t>
            </a:r>
            <a:pPr indent="0" marL="0">
              <a:lnSpc>
                <a:spcPts val="4000"/>
              </a:lnSpc>
              <a:buNone/>
            </a:pPr>
            <a:r>
              <a:rPr lang="en-US" sz="3400" b="1" i="1" dirty="0">
                <a:solidFill>
                  <a:srgbClr val="E07B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process is still running on spreadsheets.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3840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$130–170B required annually in African infrastructure investment. Every project starts with a procurement process. Most of those processes are managed on Excel and email — creating delays, disputes, and failed projects that advisors are blamed for.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6400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</a:t>
            </a:r>
            <a:pPr indent="0" marL="0">
              <a:buNone/>
            </a:pPr>
            <a:r>
              <a:rPr lang="en-US" sz="8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How Africa Procures  ·  A Growthhive Proposal for Ansarada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7A6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— THE AUDIENCE INSIGHT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advisor is the distribution channel.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377440"/>
            <a:ext cx="8686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Ansarada's path to African government infrastructure procurement runs through the advisory firms governments already trust. Win the advisor — Big 4, specialist procurement consultants, infrastructure law firms, investment banks — and the product reaches every client they serve.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4114800"/>
            <a:ext cx="2651760" cy="1920240"/>
          </a:xfrm>
          <a:prstGeom prst="rect">
            <a:avLst/>
          </a:prstGeom>
          <a:solidFill>
            <a:srgbClr val="00796B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4297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Big 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47548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advisory teams: PwC, Deloitte, KPMG, EY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520440" y="4114800"/>
            <a:ext cx="2651760" cy="1920240"/>
          </a:xfrm>
          <a:prstGeom prst="rect">
            <a:avLst/>
          </a:prstGeom>
          <a:solidFill>
            <a:srgbClr val="00796B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03320" y="4297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Specialist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703320" y="47548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advisors: Steer, AECOM, WSP, specialist infrastructure firms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0" y="4114800"/>
            <a:ext cx="2651760" cy="1920240"/>
          </a:xfrm>
          <a:prstGeom prst="rect">
            <a:avLst/>
          </a:prstGeom>
          <a:solidFill>
            <a:srgbClr val="00796B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83680" y="4297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Legal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0" y="47548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&amp; government procurement law firms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9281160" y="4114800"/>
            <a:ext cx="2651760" cy="1920240"/>
          </a:xfrm>
          <a:prstGeom prst="rect">
            <a:avLst/>
          </a:prstGeom>
          <a:solidFill>
            <a:srgbClr val="00796B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464040" y="4297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Financial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464040" y="47548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B2DF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banks with infrastructure advisory mandates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48640" y="6400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</a:t>
            </a:r>
            <a:pPr indent="0" marL="0">
              <a:buNone/>
            </a:pPr>
            <a:r>
              <a:rPr lang="en-US" sz="8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How Africa Procures  ·  A Growthhive Proposal for Ansarada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07B38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— THE CONCEPT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66928" y="1097280"/>
            <a:ext cx="7315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0" b="1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Tender.</a:t>
            </a:r>
            <a:endParaRPr lang="en-US" sz="8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E07B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Africa Procures.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640080" y="3749040"/>
            <a:ext cx="3657600" cy="0"/>
          </a:xfrm>
          <a:prstGeom prst="line">
            <a:avLst/>
          </a:prstGeom>
          <a:noFill/>
          <a:ln w="25400">
            <a:solidFill>
              <a:srgbClr val="009B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931920"/>
            <a:ext cx="7315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word advisors use every day, for the work they do every day. A forum named after their vocabulary is immediately, unmistakably theirs. The product demonstration is woven into the content — not a sales pitch, a working session where advisors experience Ansarada Procure as part of a live procurement exercise.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961120" y="731520"/>
            <a:ext cx="2834640" cy="5029200"/>
          </a:xfrm>
          <a:prstGeom prst="rect">
            <a:avLst/>
          </a:prstGeom>
          <a:solidFill>
            <a:srgbClr val="111918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052560" y="9144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EVENT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8961120" y="1280160"/>
            <a:ext cx="2834640" cy="54864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1" name="Text 9"/>
          <p:cNvSpPr/>
          <p:nvPr/>
        </p:nvSpPr>
        <p:spPr>
          <a:xfrm>
            <a:off x="9052560" y="14630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Lagos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052560" y="1920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Nairobi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052560" y="23774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Cairo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052560" y="28346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Cape Town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8961120" y="3337560"/>
            <a:ext cx="2834640" cy="54864"/>
          </a:xfrm>
          <a:prstGeom prst="rect">
            <a:avLst/>
          </a:prstGeom>
          <a:solidFill>
            <a:srgbClr val="E07B38"/>
          </a:solidFill>
          <a:ln/>
        </p:spPr>
      </p:sp>
      <p:sp>
        <p:nvSpPr>
          <p:cNvPr id="16" name="Text 14"/>
          <p:cNvSpPr/>
          <p:nvPr/>
        </p:nvSpPr>
        <p:spPr>
          <a:xfrm>
            <a:off x="9052560" y="34747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100" kern="0" dirty="0">
                <a:solidFill>
                  <a:srgbClr val="E07B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CITIES  ·  4 EVENTS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9052560" y="38404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80–120 advisors each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052560" y="42062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By invitation only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48640" y="6400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</a:t>
            </a:r>
            <a:pPr indent="0" marL="0">
              <a:buNone/>
            </a:pPr>
            <a:r>
              <a:rPr lang="en-US" sz="8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How Africa Procures  ·  A Growthhive Proposal for Ansarada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— THE FORMAT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Half-day working forum. Networking lunch.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1097280" cy="658368"/>
          </a:xfrm>
          <a:prstGeom prst="rect">
            <a:avLst/>
          </a:prstGeom>
          <a:solidFill>
            <a:srgbClr val="009B8A"/>
          </a:solidFill>
          <a:ln w="12700">
            <a:solidFill>
              <a:srgbClr val="009B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1031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08:30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874520" y="1920240"/>
            <a:ext cx="9601200" cy="658368"/>
          </a:xfrm>
          <a:prstGeom prst="rect">
            <a:avLst/>
          </a:prstGeom>
          <a:solidFill>
            <a:srgbClr val="111918"/>
          </a:solidFill>
          <a:ln w="6350">
            <a:solidFill>
              <a:srgbClr val="222D2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0" y="2084832"/>
            <a:ext cx="9144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&amp; Networking Breakfast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2670048"/>
            <a:ext cx="1097280" cy="658368"/>
          </a:xfrm>
          <a:prstGeom prst="rect">
            <a:avLst/>
          </a:prstGeom>
          <a:solidFill>
            <a:srgbClr val="009B8A"/>
          </a:solidFill>
          <a:ln w="12700">
            <a:solidFill>
              <a:srgbClr val="009B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852928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09:30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874520" y="2670048"/>
            <a:ext cx="9601200" cy="658368"/>
          </a:xfrm>
          <a:prstGeom prst="rect">
            <a:avLst/>
          </a:prstGeom>
          <a:solidFill>
            <a:srgbClr val="111918"/>
          </a:solidFill>
          <a:ln w="6350">
            <a:solidFill>
              <a:srgbClr val="222D2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011680" y="2834640"/>
            <a:ext cx="9144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 Keynote: Africa's Infrastructure Decade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3419856"/>
            <a:ext cx="1097280" cy="658368"/>
          </a:xfrm>
          <a:prstGeom prst="rect">
            <a:avLst/>
          </a:prstGeom>
          <a:solidFill>
            <a:srgbClr val="009B8A"/>
          </a:solidFill>
          <a:ln w="12700">
            <a:solidFill>
              <a:srgbClr val="009B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60273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10:30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874520" y="3419856"/>
            <a:ext cx="9601200" cy="658368"/>
          </a:xfrm>
          <a:prstGeom prst="rect">
            <a:avLst/>
          </a:prstGeom>
          <a:solidFill>
            <a:srgbClr val="111918"/>
          </a:solidFill>
          <a:ln w="6350">
            <a:solidFill>
              <a:srgbClr val="222D2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011680" y="3584448"/>
            <a:ext cx="9144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Panel: The Advisor's Role in Procurement Excellence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0080" y="4169664"/>
            <a:ext cx="1097280" cy="658368"/>
          </a:xfrm>
          <a:prstGeom prst="rect">
            <a:avLst/>
          </a:prstGeom>
          <a:solidFill>
            <a:srgbClr val="E07B38"/>
          </a:solidFill>
          <a:ln w="12700">
            <a:solidFill>
              <a:srgbClr val="E07B3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4352544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11:45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1874520" y="4169664"/>
            <a:ext cx="9601200" cy="658368"/>
          </a:xfrm>
          <a:prstGeom prst="rect">
            <a:avLst/>
          </a:prstGeom>
          <a:solidFill>
            <a:srgbClr val="111918"/>
          </a:solidFill>
          <a:ln w="6350">
            <a:solidFill>
              <a:srgbClr val="222D2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0" y="4334256"/>
            <a:ext cx="9144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7B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Session: Running a Procurement with Ansarada Procure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0080" y="4919472"/>
            <a:ext cx="1097280" cy="658368"/>
          </a:xfrm>
          <a:prstGeom prst="rect">
            <a:avLst/>
          </a:prstGeom>
          <a:solidFill>
            <a:srgbClr val="009B8A"/>
          </a:solidFill>
          <a:ln w="12700">
            <a:solidFill>
              <a:srgbClr val="009B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510235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13:00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1874520" y="4919472"/>
            <a:ext cx="9601200" cy="658368"/>
          </a:xfrm>
          <a:prstGeom prst="rect">
            <a:avLst/>
          </a:prstGeom>
          <a:solidFill>
            <a:srgbClr val="111918"/>
          </a:solidFill>
          <a:ln w="6350">
            <a:solidFill>
              <a:srgbClr val="222D2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011680" y="5084064"/>
            <a:ext cx="9144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Lunch — the commercial room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8640" y="6400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</a:t>
            </a:r>
            <a:pPr indent="0" marL="0">
              <a:buNone/>
            </a:pPr>
            <a:r>
              <a:rPr lang="en-US" sz="8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How Africa Procures  ·  A Growthhive Proposal for Ansarada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9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— FOUR CITIES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advisory ecosystem, city by city.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11247120" cy="987552"/>
          </a:xfrm>
          <a:prstGeom prst="rect">
            <a:avLst/>
          </a:prstGeom>
          <a:solidFill>
            <a:srgbClr val="181F1E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920240"/>
            <a:ext cx="109728" cy="987552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0299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Lagos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4231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Nigeria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834640" y="2029968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Africa · Big 4 Nigeria, infrastructure law firms, investment banks, government procurement advisors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235440" y="21945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Eko Hotel, Victoria Island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40080" y="2999232"/>
            <a:ext cx="11247120" cy="987552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0080" y="2999232"/>
            <a:ext cx="109728" cy="987552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31089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Nairobi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68680" y="35021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Kenya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834640" y="3108960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 Africa · Kenya, Tanzania, Uganda, Ethiopia — the hub for East African advisory mandates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235440" y="32735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Villa Rosa Kempinski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40080" y="4078224"/>
            <a:ext cx="11247120" cy="987552"/>
          </a:xfrm>
          <a:prstGeom prst="rect">
            <a:avLst/>
          </a:prstGeom>
          <a:solidFill>
            <a:srgbClr val="181F1E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4078224"/>
            <a:ext cx="109728" cy="987552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418795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Cairo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68680" y="45811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Egypt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834640" y="4187952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Africa · MENA infrastructure advisors covering Egypt, Morocco, Tunisia — Egypt's $100B+ infrastructure programme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235440" y="435254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Four Seasons Cairo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40080" y="5157216"/>
            <a:ext cx="11247120" cy="987552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" y="5157216"/>
            <a:ext cx="109728" cy="987552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24" name="Text 22"/>
          <p:cNvSpPr/>
          <p:nvPr/>
        </p:nvSpPr>
        <p:spPr>
          <a:xfrm>
            <a:off x="868680" y="5266944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Cape Town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68680" y="566013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South Africa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834640" y="5266944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Southern Africa · SA and SADC — the most mature advisory ecosystem on the continent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235440" y="5431536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Cape Grace Hotel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48640" y="6400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</a:t>
            </a:r>
            <a:pPr indent="0" marL="0">
              <a:buNone/>
            </a:pPr>
            <a:r>
              <a:rPr lang="en-US" sz="8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How Africa Procures  ·  A Growthhive Proposal for Ansarada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— GROWTHHIVE'S SCOPE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build it. All of it.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2011680"/>
            <a:ext cx="5394960" cy="877824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011680"/>
            <a:ext cx="5394960" cy="82296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176272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Event Concept &amp; Brand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2542032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Tender identity, visual system, all event materials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3017520"/>
            <a:ext cx="5394960" cy="877824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3017520"/>
            <a:ext cx="5394960" cy="82296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3182112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Invitation Strategy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3547872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 targeting and bespoke outreach per city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4023360"/>
            <a:ext cx="5394960" cy="877824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" y="4023360"/>
            <a:ext cx="5394960" cy="82296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4187952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Event Marketing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4553712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Pre/post digital, social, and direct campaign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0" y="2011680"/>
            <a:ext cx="5394960" cy="877824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0" y="2011680"/>
            <a:ext cx="5394960" cy="82296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9" name="Text 17"/>
          <p:cNvSpPr/>
          <p:nvPr/>
        </p:nvSpPr>
        <p:spPr>
          <a:xfrm>
            <a:off x="6583680" y="2176272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Event Production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0" y="2542032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Venue, AV, run-of-show, speaker management × 4 cities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0" y="3017520"/>
            <a:ext cx="5394960" cy="877824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0" y="3017520"/>
            <a:ext cx="5394960" cy="82296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23" name="Text 21"/>
          <p:cNvSpPr/>
          <p:nvPr/>
        </p:nvSpPr>
        <p:spPr>
          <a:xfrm>
            <a:off x="6583680" y="3182112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Working Session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583680" y="3547872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Ansarada Procure live workflow session design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0" y="4023360"/>
            <a:ext cx="5394960" cy="877824"/>
          </a:xfrm>
          <a:prstGeom prst="rect">
            <a:avLst/>
          </a:prstGeom>
          <a:solidFill>
            <a:srgbClr val="111918"/>
          </a:solidFill>
          <a:ln w="6350">
            <a:solidFill>
              <a:srgbClr val="2A353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00800" y="4023360"/>
            <a:ext cx="5394960" cy="82296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27" name="Text 25"/>
          <p:cNvSpPr/>
          <p:nvPr/>
        </p:nvSpPr>
        <p:spPr>
          <a:xfrm>
            <a:off x="6583680" y="4187952"/>
            <a:ext cx="4937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Post-Event Follow-Up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583680" y="4553712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capture, segmented follow-up, demo pipeline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8640" y="6400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</a:t>
            </a:r>
            <a:pPr indent="0" marL="0">
              <a:buNone/>
            </a:pPr>
            <a:r>
              <a:rPr lang="en-US" sz="8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How Africa Procures  ·  A Growthhive Proposal for Ansarada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9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— PROJECTED OUTCOMES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Projected pipeline. Clearly labelled.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following outcomes are projections based on comparable B2B advisory event performance, not guaranteed results.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40080" y="2560320"/>
            <a:ext cx="2615184" cy="3291840"/>
          </a:xfrm>
          <a:prstGeom prst="rect">
            <a:avLst/>
          </a:prstGeom>
          <a:solidFill>
            <a:srgbClr val="1A1F1E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560320"/>
            <a:ext cx="2615184" cy="91440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74320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400+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822960" y="39776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Advisory professionals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22960" y="448056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80–120 per stop, senior advisory layer per market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83280" y="2560320"/>
            <a:ext cx="2615184" cy="3291840"/>
          </a:xfrm>
          <a:prstGeom prst="rect">
            <a:avLst/>
          </a:prstGeom>
          <a:solidFill>
            <a:srgbClr val="1A1F1E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83280" y="2560320"/>
            <a:ext cx="2615184" cy="91440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2" name="Text 10"/>
          <p:cNvSpPr/>
          <p:nvPr/>
        </p:nvSpPr>
        <p:spPr>
          <a:xfrm>
            <a:off x="3566160" y="274320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80+</a:t>
            </a:r>
            <a:endParaRPr lang="en-US" sz="5200" dirty="0"/>
          </a:p>
        </p:txBody>
      </p:sp>
      <p:sp>
        <p:nvSpPr>
          <p:cNvPr id="13" name="Text 11"/>
          <p:cNvSpPr/>
          <p:nvPr/>
        </p:nvSpPr>
        <p:spPr>
          <a:xfrm>
            <a:off x="3566160" y="39776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Advisory firms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566160" y="448056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4, specialist, legal, financial across four cities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26480" y="2560320"/>
            <a:ext cx="2615184" cy="3291840"/>
          </a:xfrm>
          <a:prstGeom prst="rect">
            <a:avLst/>
          </a:prstGeom>
          <a:solidFill>
            <a:srgbClr val="1A1F1E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26480" y="2560320"/>
            <a:ext cx="2615184" cy="91440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17" name="Text 15"/>
          <p:cNvSpPr/>
          <p:nvPr/>
        </p:nvSpPr>
        <p:spPr>
          <a:xfrm>
            <a:off x="6309360" y="274320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45+</a:t>
            </a:r>
            <a:endParaRPr lang="en-US" sz="5200" dirty="0"/>
          </a:p>
        </p:txBody>
      </p:sp>
      <p:sp>
        <p:nvSpPr>
          <p:cNvPr id="18" name="Text 16"/>
          <p:cNvSpPr/>
          <p:nvPr/>
        </p:nvSpPr>
        <p:spPr>
          <a:xfrm>
            <a:off x="6309360" y="39776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Demo requests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309360" y="448056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~12–15% conversion from working session attendees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869680" y="2560320"/>
            <a:ext cx="2615184" cy="3291840"/>
          </a:xfrm>
          <a:prstGeom prst="rect">
            <a:avLst/>
          </a:prstGeom>
          <a:solidFill>
            <a:srgbClr val="1A1F1E"/>
          </a:solidFill>
          <a:ln w="6350">
            <a:solidFill>
              <a:srgbClr val="009B8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869680" y="2560320"/>
            <a:ext cx="2615184" cy="91440"/>
          </a:xfrm>
          <a:prstGeom prst="rect">
            <a:avLst/>
          </a:prstGeom>
          <a:solidFill>
            <a:srgbClr val="009B8A"/>
          </a:solidFill>
          <a:ln/>
        </p:spPr>
      </p:sp>
      <p:sp>
        <p:nvSpPr>
          <p:cNvPr id="22" name="Text 20"/>
          <p:cNvSpPr/>
          <p:nvPr/>
        </p:nvSpPr>
        <p:spPr>
          <a:xfrm>
            <a:off x="9052560" y="274320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20+</a:t>
            </a:r>
            <a:endParaRPr lang="en-US" sz="5200" dirty="0"/>
          </a:p>
        </p:txBody>
      </p:sp>
      <p:sp>
        <p:nvSpPr>
          <p:cNvPr id="23" name="Text 21"/>
          <p:cNvSpPr/>
          <p:nvPr/>
        </p:nvSpPr>
        <p:spPr>
          <a:xfrm>
            <a:off x="9052560" y="39776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 mandates initiated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052560" y="448056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Advisors recommending or adopting Procure within 6 months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6400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</a:t>
            </a:r>
            <a:pPr indent="0" marL="0">
              <a:buNone/>
            </a:pPr>
            <a:r>
              <a:rPr lang="en-US" sz="8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·  How Africa Procures  ·  A Growthhive Proposal for Ansarada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1155680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07B38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TENDER  ·  HOW AFRICA PROCURES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1920240"/>
            <a:ext cx="10058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6000"/>
              </a:lnSpc>
              <a:buNone/>
            </a:pPr>
            <a:r>
              <a:rPr lang="en-US" sz="6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Ansarada</a:t>
            </a:r>
            <a:endParaRPr lang="en-US" sz="6400" dirty="0"/>
          </a:p>
          <a:p>
            <a:pPr indent="0" marL="0">
              <a:lnSpc>
                <a:spcPts val="6000"/>
              </a:lnSpc>
              <a:buNone/>
            </a:pPr>
            <a:r>
              <a:rPr lang="en-US" sz="6400" b="1" i="1" dirty="0">
                <a:solidFill>
                  <a:srgbClr val="E07B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go to market?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640080" y="46634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5B7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Growthhive has the concept, the market knowledge, and the Lagos base to make Tender the event that establishes Ansarada Procure as the standard for African infrastructure procurement.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F5F0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GROWTHHIVE</a:t>
            </a:r>
            <a:pPr indent="0" marL="0">
              <a:buNone/>
            </a:pPr>
            <a:r>
              <a:rPr lang="en-US" sz="1000" spc="100" kern="0" dirty="0">
                <a:solidFill>
                  <a:srgbClr val="5B72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Work. Play. Grow.  🐝   </a:t>
            </a:r>
            <a:pPr indent="0" marL="0">
              <a:buNone/>
            </a:pPr>
            <a:r>
              <a:rPr lang="en-US" sz="1000" spc="100" kern="0" dirty="0">
                <a:solidFill>
                  <a:srgbClr val="009B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@thegrowthhive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Tender — How Africa Procures</dc:title>
  <dc:subject>PptxGenJS Presentation</dc:subject>
  <dc:creator>Growthhive</dc:creator>
  <cp:lastModifiedBy>Growthhive</cp:lastModifiedBy>
  <cp:revision>1</cp:revision>
  <dcterms:created xsi:type="dcterms:W3CDTF">2026-06-08T18:49:46Z</dcterms:created>
  <dcterms:modified xsi:type="dcterms:W3CDTF">2026-06-08T18:49:46Z</dcterms:modified>
</cp:coreProperties>
</file>